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0"/>
  </p:notesMasterIdLst>
  <p:handoutMasterIdLst>
    <p:handoutMasterId r:id="rId21"/>
  </p:handoutMasterIdLst>
  <p:sldIdLst>
    <p:sldId id="672" r:id="rId3"/>
    <p:sldId id="673" r:id="rId4"/>
    <p:sldId id="671" r:id="rId5"/>
    <p:sldId id="631" r:id="rId6"/>
    <p:sldId id="670" r:id="rId7"/>
    <p:sldId id="663" r:id="rId8"/>
    <p:sldId id="657" r:id="rId9"/>
    <p:sldId id="665" r:id="rId10"/>
    <p:sldId id="659" r:id="rId11"/>
    <p:sldId id="666" r:id="rId12"/>
    <p:sldId id="667" r:id="rId13"/>
    <p:sldId id="679" r:id="rId14"/>
    <p:sldId id="675" r:id="rId15"/>
    <p:sldId id="674" r:id="rId16"/>
    <p:sldId id="280" r:id="rId17"/>
    <p:sldId id="281" r:id="rId18"/>
    <p:sldId id="301" r:id="rId19"/>
  </p:sldIdLst>
  <p:sldSz cx="9144000" cy="6858000" type="screen4x3"/>
  <p:notesSz cx="666908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6AF82B54-DA1F-411B-A48C-C7F801859922}">
          <p14:sldIdLst>
            <p14:sldId id="672"/>
            <p14:sldId id="673"/>
            <p14:sldId id="671"/>
            <p14:sldId id="631"/>
            <p14:sldId id="670"/>
            <p14:sldId id="663"/>
            <p14:sldId id="657"/>
            <p14:sldId id="665"/>
            <p14:sldId id="659"/>
            <p14:sldId id="666"/>
            <p14:sldId id="667"/>
            <p14:sldId id="679"/>
            <p14:sldId id="675"/>
            <p14:sldId id="674"/>
            <p14:sldId id="280"/>
            <p14:sldId id="281"/>
            <p14:sldId id="30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6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485"/>
    <a:srgbClr val="00FFFF"/>
    <a:srgbClr val="1C334E"/>
    <a:srgbClr val="B2B2B2"/>
    <a:srgbClr val="99FF99"/>
    <a:srgbClr val="A5EE84"/>
    <a:srgbClr val="213485"/>
    <a:srgbClr val="1F497D"/>
    <a:srgbClr val="66FF66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 autoAdjust="0"/>
    <p:restoredTop sz="96005" autoAdjust="0"/>
  </p:normalViewPr>
  <p:slideViewPr>
    <p:cSldViewPr>
      <p:cViewPr varScale="1">
        <p:scale>
          <a:sx n="106" d="100"/>
          <a:sy n="106" d="100"/>
        </p:scale>
        <p:origin x="1620" y="108"/>
      </p:cViewPr>
      <p:guideLst>
        <p:guide orient="horz" pos="2115"/>
        <p:guide pos="360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295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ustomXml" Target="../customXml/item1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515" cy="4983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777002" y="0"/>
            <a:ext cx="2890514" cy="4983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BDDF6-A742-499B-AEF2-6395C887DEFA}" type="datetimeFigureOut">
              <a:rPr lang="es-ES" smtClean="0"/>
              <a:t>04/05/2026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310"/>
            <a:ext cx="2890515" cy="4983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777002" y="9428310"/>
            <a:ext cx="2890514" cy="4983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9218E-729A-4F7A-A3D2-E2B8057B7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7650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75E145-11C5-4765-B38C-31F69FB50189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D18FD8-537A-4A45-8626-3D2FD9592C6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9371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D18FD8-537A-4A45-8626-3D2FD9592C61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8071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858E-909D-42C4-9C69-721D450321F7}" type="datetime1">
              <a:rPr lang="es-ES" smtClean="0"/>
              <a:t>04/05/2026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152D-3BB3-4DC2-83B2-E1C89A714C84}" type="datetime1">
              <a:rPr lang="es-ES" smtClean="0"/>
              <a:t>04/05/2026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CEB9-7D52-4800-ACD6-E5EAC6F2F042}" type="datetime1">
              <a:rPr lang="es-ES" smtClean="0"/>
              <a:t>04/05/2026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" y="1"/>
            <a:ext cx="9144002" cy="15764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2159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444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3B4D97-C94B-997C-7538-910D76EF6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42A60B-4F8D-3E3F-A68F-F7BE3BAAD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8CD809-A59B-E1C2-0711-7D9398836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DE41-6FF4-4A80-875D-1DCDD9083F85}" type="datetime1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B8F2B6-851C-BE3F-D505-7417A2C28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E13A65-D3DC-F9FF-1936-A52E5299B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4984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6A4A1A-04B2-AEF2-ABF4-545DC4617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D55BC0-4B3C-2008-B782-3250A7C93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BF5D19-79C0-61A2-5F51-1491C1295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A045-D120-4560-AF51-C1AE6539151F}" type="datetime1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5BDEE6-3A06-360F-E12E-74460D034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C5A0FC-3EB2-8248-1E58-FA31FEAE6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7872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7CB9D3-F791-A096-2F16-3AA6087EB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851B0A6-6421-A28D-973F-102DADC64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D6235B-1F00-4872-546B-C65758B10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AA75B-BD1C-4429-B168-0C06F4593E35}" type="datetime1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103500-8D63-0332-A10C-5E75CBBF3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7D7AD2-4353-0164-BA40-22B8747E8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1948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290FBF-86B2-CD81-7F7C-3E256B367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449979-F068-C13B-5032-C267C831C3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719965-7383-2964-1697-28EDB25B7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570AC6-BC91-C4B3-6AFC-1EE9349A0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F2E9-891D-4DB7-A475-EB66B1B8ED8F}" type="datetime1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95F04E-2122-0E08-A774-59ADFBD32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24861C4-C39B-6D97-352A-D7645A35E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939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D2726-C9D4-AA62-F46A-94E74B8E2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B1DDC6-3A5A-5262-7874-CCF67B455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76E92F6-9C11-5811-D24F-9911802F8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9463D06-523A-A031-BEFC-321C323A58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741044F-47C9-A4FE-498C-F241354B2C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AC2F08F-FD54-5655-5AF2-72E4827D3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D23D-5EB3-48AE-A079-E667A574E414}" type="datetime1">
              <a:rPr lang="es-ES" smtClean="0"/>
              <a:t>04/05/2026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901F29F-BC32-ED57-D210-673536B17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F21D6C0-CAA3-21E2-D20E-4A58527FE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471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47E259-4A13-D64F-6D1E-B83420D0C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D875019-A090-7A58-BD82-C3CE58705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285A-6037-41CA-8EC9-504AB57FB1ED}" type="datetime1">
              <a:rPr lang="es-ES" smtClean="0"/>
              <a:t>04/05/2026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A0AB517-D313-A2FF-9AC7-DFF7820F0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DA11BA1-08B2-1B96-A32E-DFDA2251D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2846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FC361-A349-4B82-9A4E-51831C35F32F}" type="datetime1">
              <a:rPr lang="es-ES" smtClean="0"/>
              <a:t>04/05/2026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D80DFF0-AF46-6944-33CA-C9B8B2880CAF}"/>
              </a:ext>
            </a:extLst>
          </p:cNvPr>
          <p:cNvSpPr/>
          <p:nvPr userDrawn="1"/>
        </p:nvSpPr>
        <p:spPr>
          <a:xfrm>
            <a:off x="0" y="548680"/>
            <a:ext cx="9144000" cy="720080"/>
          </a:xfrm>
          <a:prstGeom prst="rect">
            <a:avLst/>
          </a:prstGeom>
          <a:solidFill>
            <a:srgbClr val="1E34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4C3E38-5A0E-7DE7-09B4-7A90B1975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4288A-54FF-4D65-9768-25F958508BB9}" type="datetime1">
              <a:rPr lang="es-ES" smtClean="0"/>
              <a:t>04/05/2026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8930DBF-7D29-B151-CF58-3E92059A3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E98C7EE-F15D-D6B0-4E20-EFA421EEB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53561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863B89-5CCE-D745-CCD7-52AFCE4D8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D32FEE-5300-28F6-8898-E56F6F0F5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BF16C0D-B4AF-ACB5-D64E-B49029390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F084C0-EA48-26F9-1B36-A7B472640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143E6-99E8-4EA5-AE16-DFC285EE86FA}" type="datetime1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5A445-2F15-3A01-81FB-3E6142EC8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5157F5-C63B-0CBC-7F6A-606E248D6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0479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0B08FD-5738-65D0-2A34-5BF935A9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593DCC8-430C-B8F8-EE6F-D126BB254C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959D325-9403-4BAB-CC4B-6DB308E25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335BF6-E99C-67EF-119A-60243300B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0B589-8AB1-456F-829C-08EA48B53F2E}" type="datetime1">
              <a:rPr lang="es-ES" smtClean="0"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4D3323D-9A86-0468-5E8D-B166033F8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D07601-8757-792A-7076-8753C6B6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975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B9BA59-8AD6-34F1-4B0B-E7498A939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9BC763-6BE8-1EB8-7F5A-AF01E19775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D87CBA-E149-7E80-AB42-779B8867B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0F0A-89A8-4B62-84F3-D562EFF3C119}" type="datetime1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A4EB6A-041D-690D-DE37-AC71A303A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3C94E6-51F1-B4E5-B66B-E8AA2C830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6445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7BE04B2-1D84-353D-47F4-899BCF5058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18E7B0D-76FB-399E-5AB6-C817602747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C445D7-D866-DE7C-3440-C74FB63FE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4DEF1-CCC6-4398-B939-78993EAFFA1E}" type="datetime1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2B7DB3-6447-2F33-C8E8-DFA92CFD8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EE8B30-4E7A-505F-DD81-655D0DDFB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726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B629B-F124-4E46-A0AF-369CFD8C3884}" type="datetime1">
              <a:rPr lang="es-ES" smtClean="0"/>
              <a:t>04/05/2026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D89C8-D04B-43A0-8A50-F3D816EB4DDF}" type="datetime1">
              <a:rPr lang="es-ES" smtClean="0"/>
              <a:t>04/05/2026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CE7A6-67F9-4D1D-9571-E90C6E6EBAE1}" type="datetime1">
              <a:rPr lang="es-ES" smtClean="0"/>
              <a:t>04/05/2026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7577-478E-4DD5-AE24-9ECF64FA43A3}" type="datetime1">
              <a:rPr lang="es-ES" smtClean="0"/>
              <a:t>04/05/2026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2E0D6-0848-41C4-B8D7-01EBCDB7A2D8}" type="datetime1">
              <a:rPr lang="es-ES" smtClean="0"/>
              <a:t>04/05/2026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5AB46-81C0-44C1-B395-56745818B71A}" type="datetime1">
              <a:rPr lang="es-ES" smtClean="0"/>
              <a:t>04/05/2026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D0C7E-2331-46A8-ABA5-165BB6C4671D}" type="datetime1">
              <a:rPr lang="es-ES" smtClean="0"/>
              <a:t>04/05/2026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D242B-B125-4B72-BFAA-0D40E7A78491}" type="datetime1">
              <a:rPr lang="es-ES" smtClean="0"/>
              <a:t>04/05/2026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AE00-500E-424F-82E2-D2A85EF72D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  <p:sldLayoutId id="214748367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FCB0B2E-5FB8-ACCA-75AD-7C0FEE112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12AA5C-8DA4-F37E-0C17-FED2EB0DB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206500-76AD-36EA-5AF2-9C1C5E5AA4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849670-8E66-426F-AA6B-0912EFE2CCC7}" type="datetime1">
              <a:rPr lang="es-ES" smtClean="0"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61D623-8011-7C38-341B-A6E02DB4B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18CD2A-C5A9-2920-B736-DFD2C8609B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C36495-7138-483E-B4C3-9F9B1FFC316C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 descr="Interfaz de usuario gráfica, Aplicación&#10;&#10;El contenido generado por IA puede ser incorrecto.">
            <a:extLst>
              <a:ext uri="{FF2B5EF4-FFF2-40B4-BE49-F238E27FC236}">
                <a16:creationId xmlns:a16="http://schemas.microsoft.com/office/drawing/2014/main" id="{B7ABFE31-C501-65F8-6817-FE7E3FE2F77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625" b="90583"/>
          <a:stretch>
            <a:fillRect/>
          </a:stretch>
        </p:blipFill>
        <p:spPr>
          <a:xfrm>
            <a:off x="6457950" y="6416303"/>
            <a:ext cx="2686050" cy="48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890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 hidden="1">
            <a:extLst>
              <a:ext uri="{FF2B5EF4-FFF2-40B4-BE49-F238E27FC236}">
                <a16:creationId xmlns:a16="http://schemas.microsoft.com/office/drawing/2014/main" id="{64461CF2-8403-1970-FF5A-B2E28C639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7205AE00-500E-424F-82E2-D2A85EF72D1B}" type="slidenum">
              <a:rPr lang="es-ES" smtClean="0"/>
              <a:pPr>
                <a:spcAft>
                  <a:spcPts val="600"/>
                </a:spcAft>
              </a:pPr>
              <a:t>1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017791D-F7DD-727D-91F3-5E335ED6B0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4899"/>
            <a:ext cx="9144000" cy="504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409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CB55F-F0C7-2D70-278F-8D0437607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CDC787-2447-26E8-641D-2F6D6CEAD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>
                <a:solidFill>
                  <a:schemeClr val="bg1"/>
                </a:solidFill>
              </a:rPr>
              <a:t>Efectos sobre </a:t>
            </a:r>
            <a:r>
              <a:rPr lang="es-ES" sz="3600" dirty="0">
                <a:solidFill>
                  <a:srgbClr val="00FFFF"/>
                </a:solidFill>
              </a:rPr>
              <a:t>comportamiento estratégico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D6E0E4-81AA-96BD-6AD1-A8F281439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724" y="1340768"/>
            <a:ext cx="8579296" cy="47085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>
                <a:solidFill>
                  <a:srgbClr val="1E3485"/>
                </a:solidFill>
              </a:rPr>
              <a:t>Impacto positivo en el comportamiento estratégico en innovación </a:t>
            </a:r>
            <a:r>
              <a:rPr lang="es-ES" sz="2400" dirty="0">
                <a:solidFill>
                  <a:srgbClr val="1E3485"/>
                </a:solidFill>
              </a:rPr>
              <a:t>de las empresas industriales innovadoras.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AAC236D-7F80-C85F-7A34-BA24A91C0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10</a:t>
            </a:fld>
            <a:endParaRPr lang="es-ES"/>
          </a:p>
        </p:txBody>
      </p:sp>
      <p:sp>
        <p:nvSpPr>
          <p:cNvPr id="10" name="Rectángulo redondeado 8">
            <a:extLst>
              <a:ext uri="{FF2B5EF4-FFF2-40B4-BE49-F238E27FC236}">
                <a16:creationId xmlns:a16="http://schemas.microsoft.com/office/drawing/2014/main" id="{A6D7AFB0-7B5F-CA90-D67B-E31768978A68}"/>
              </a:ext>
            </a:extLst>
          </p:cNvPr>
          <p:cNvSpPr/>
          <p:nvPr/>
        </p:nvSpPr>
        <p:spPr>
          <a:xfrm>
            <a:off x="369446" y="2185006"/>
            <a:ext cx="8477820" cy="1635224"/>
          </a:xfrm>
          <a:prstGeom prst="roundRect">
            <a:avLst>
              <a:gd name="adj" fmla="val 683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algn="ctr"/>
            <a:endParaRPr lang="es-ES" sz="20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9F3457E-190B-DAEC-457D-6B3FE4CC82C6}"/>
              </a:ext>
            </a:extLst>
          </p:cNvPr>
          <p:cNvSpPr txBox="1"/>
          <p:nvPr/>
        </p:nvSpPr>
        <p:spPr>
          <a:xfrm>
            <a:off x="437818" y="2279343"/>
            <a:ext cx="83570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>
                <a:solidFill>
                  <a:srgbClr val="1E3485"/>
                </a:solidFill>
              </a:rPr>
              <a:t>Más apertura al conocimiento externo</a:t>
            </a:r>
            <a:r>
              <a:rPr lang="es-ES" sz="2200" dirty="0">
                <a:solidFill>
                  <a:srgbClr val="1E3485"/>
                </a:solidFill>
              </a:rPr>
              <a:t> (+1 canal de apertura), en particular </a:t>
            </a:r>
            <a:r>
              <a:rPr lang="es-ES" sz="2200" b="1" dirty="0">
                <a:solidFill>
                  <a:srgbClr val="1E3485"/>
                </a:solidFill>
              </a:rPr>
              <a:t>incremento de la colaboración con universidades y centros tecnológicos </a:t>
            </a:r>
            <a:r>
              <a:rPr lang="es-ES" sz="2200" dirty="0">
                <a:solidFill>
                  <a:srgbClr val="1E3485"/>
                </a:solidFill>
              </a:rPr>
              <a:t>(+26-29 </a:t>
            </a:r>
            <a:r>
              <a:rPr lang="es-ES" sz="2200" dirty="0" err="1">
                <a:solidFill>
                  <a:srgbClr val="1E3485"/>
                </a:solidFill>
              </a:rPr>
              <a:t>pp</a:t>
            </a:r>
            <a:r>
              <a:rPr lang="es-ES" sz="2200" dirty="0">
                <a:solidFill>
                  <a:srgbClr val="1E3485"/>
                </a:solidFill>
              </a:rPr>
              <a:t>), y </a:t>
            </a:r>
            <a:r>
              <a:rPr lang="es-ES" sz="2200" b="1" dirty="0">
                <a:solidFill>
                  <a:srgbClr val="1E3485"/>
                </a:solidFill>
              </a:rPr>
              <a:t>mayor adopción de estructuras formales de gobernanza de la innovación</a:t>
            </a:r>
            <a:r>
              <a:rPr lang="es-ES" sz="2200" dirty="0">
                <a:solidFill>
                  <a:srgbClr val="1E3485"/>
                </a:solidFill>
              </a:rPr>
              <a:t> (+19-20 </a:t>
            </a:r>
            <a:r>
              <a:rPr lang="es-ES" sz="2200" dirty="0" err="1">
                <a:solidFill>
                  <a:srgbClr val="1E3485"/>
                </a:solidFill>
              </a:rPr>
              <a:t>pp</a:t>
            </a:r>
            <a:r>
              <a:rPr lang="es-ES" sz="2200" dirty="0">
                <a:solidFill>
                  <a:srgbClr val="1E3485"/>
                </a:solidFill>
              </a:rPr>
              <a:t>).</a:t>
            </a:r>
          </a:p>
        </p:txBody>
      </p:sp>
      <p:sp>
        <p:nvSpPr>
          <p:cNvPr id="14" name="Rectángulo redondeado 8">
            <a:extLst>
              <a:ext uri="{FF2B5EF4-FFF2-40B4-BE49-F238E27FC236}">
                <a16:creationId xmlns:a16="http://schemas.microsoft.com/office/drawing/2014/main" id="{5072F923-83DB-BF3F-0ED0-F9B220F89DBD}"/>
              </a:ext>
            </a:extLst>
          </p:cNvPr>
          <p:cNvSpPr/>
          <p:nvPr/>
        </p:nvSpPr>
        <p:spPr>
          <a:xfrm>
            <a:off x="355724" y="4074236"/>
            <a:ext cx="8477820" cy="2480844"/>
          </a:xfrm>
          <a:prstGeom prst="roundRect">
            <a:avLst>
              <a:gd name="adj" fmla="val 683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algn="ctr"/>
            <a:endParaRPr lang="es-ES" sz="20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A90EA33-1E12-E9C2-1107-F30B884049E7}"/>
              </a:ext>
            </a:extLst>
          </p:cNvPr>
          <p:cNvSpPr txBox="1"/>
          <p:nvPr/>
        </p:nvSpPr>
        <p:spPr>
          <a:xfrm>
            <a:off x="531929" y="4092867"/>
            <a:ext cx="835704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solidFill>
                  <a:srgbClr val="1E3485"/>
                </a:solidFill>
              </a:rPr>
              <a:t>El efecto se mantuvo </a:t>
            </a:r>
            <a:r>
              <a:rPr lang="es-ES" sz="2200" dirty="0">
                <a:solidFill>
                  <a:srgbClr val="1E3485"/>
                </a:solidFill>
              </a:rPr>
              <a:t>incluso tras la finalización de los proyectos, lo que</a:t>
            </a:r>
            <a:r>
              <a:rPr lang="es-ES" sz="2200" b="1" dirty="0">
                <a:solidFill>
                  <a:srgbClr val="1E34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200" dirty="0">
                <a:solidFill>
                  <a:srgbClr val="1E3485"/>
                </a:solidFill>
              </a:rPr>
              <a:t>sugiere cambios duraderos en el comportamiento estratégico.</a:t>
            </a:r>
          </a:p>
          <a:p>
            <a:endParaRPr lang="es-ES" sz="2200" dirty="0">
              <a:solidFill>
                <a:srgbClr val="1E3485"/>
              </a:solidFill>
            </a:endParaRPr>
          </a:p>
          <a:p>
            <a:r>
              <a:rPr lang="es-ES" sz="2200" dirty="0">
                <a:solidFill>
                  <a:srgbClr val="1E3485"/>
                </a:solidFill>
              </a:rPr>
              <a:t>Impacto especialmente intenso en regiones de menor nivel de desarrollo y sectores de menor intensidad tecnológica. En pymes fue relevante, pero menos que en las grandes. </a:t>
            </a:r>
          </a:p>
          <a:p>
            <a:endParaRPr lang="es-ES" sz="2200" dirty="0"/>
          </a:p>
        </p:txBody>
      </p:sp>
      <p:sp>
        <p:nvSpPr>
          <p:cNvPr id="6" name="Rectángulo redondeado 8">
            <a:extLst>
              <a:ext uri="{FF2B5EF4-FFF2-40B4-BE49-F238E27FC236}">
                <a16:creationId xmlns:a16="http://schemas.microsoft.com/office/drawing/2014/main" id="{7DBD82C4-8CBE-E24D-A345-6F77F9163E9D}"/>
              </a:ext>
            </a:extLst>
          </p:cNvPr>
          <p:cNvSpPr/>
          <p:nvPr/>
        </p:nvSpPr>
        <p:spPr>
          <a:xfrm>
            <a:off x="377431" y="2166941"/>
            <a:ext cx="8477820" cy="1760174"/>
          </a:xfrm>
          <a:prstGeom prst="roundRect">
            <a:avLst>
              <a:gd name="adj" fmla="val 6831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marL="84138" algn="just">
              <a:tabLst>
                <a:tab pos="0" algn="l"/>
              </a:tabLst>
            </a:pPr>
            <a:r>
              <a:rPr lang="es-ES" sz="2200" i="1" dirty="0">
                <a:solidFill>
                  <a:schemeClr val="tx1"/>
                </a:solidFill>
              </a:rPr>
              <a:t>Línea de acción recomendada 4: </a:t>
            </a:r>
          </a:p>
          <a:p>
            <a:pPr marL="84138" algn="just">
              <a:spcBef>
                <a:spcPts val="600"/>
              </a:spcBef>
              <a:tabLst>
                <a:tab pos="0" algn="l"/>
              </a:tabLst>
            </a:pPr>
            <a:r>
              <a:rPr lang="es-ES" sz="2200" b="1" dirty="0">
                <a:solidFill>
                  <a:schemeClr val="tx1"/>
                </a:solidFill>
              </a:rPr>
              <a:t>Consolidar el comportamiento estratégico en innovación en las pymes, </a:t>
            </a:r>
            <a:r>
              <a:rPr lang="es-ES" sz="2200" dirty="0">
                <a:solidFill>
                  <a:schemeClr val="tx1"/>
                </a:solidFill>
              </a:rPr>
              <a:t>a través de medidas que les permitan sostener y ampliar su apertura al conocimiento externo, la participación en redes de cooperación tecnológica y la gestión organizada de la innovación.</a:t>
            </a:r>
          </a:p>
        </p:txBody>
      </p:sp>
    </p:spTree>
    <p:extLst>
      <p:ext uri="{BB962C8B-B14F-4D97-AF65-F5344CB8AC3E}">
        <p14:creationId xmlns:p14="http://schemas.microsoft.com/office/powerpoint/2010/main" val="2244636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BE3BE-861F-3DEE-B964-61E3BD557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redondeado 8">
            <a:extLst>
              <a:ext uri="{FF2B5EF4-FFF2-40B4-BE49-F238E27FC236}">
                <a16:creationId xmlns:a16="http://schemas.microsoft.com/office/drawing/2014/main" id="{F45676F7-A761-6EE7-91CF-0502DF27ADAC}"/>
              </a:ext>
            </a:extLst>
          </p:cNvPr>
          <p:cNvSpPr/>
          <p:nvPr/>
        </p:nvSpPr>
        <p:spPr>
          <a:xfrm>
            <a:off x="251520" y="1417638"/>
            <a:ext cx="8712968" cy="2659434"/>
          </a:xfrm>
          <a:prstGeom prst="roundRect">
            <a:avLst>
              <a:gd name="adj" fmla="val 683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algn="ctr"/>
            <a:endParaRPr lang="es-ES" sz="2000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CDB0582-5FD2-A772-0311-DC099FB1F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>
                <a:solidFill>
                  <a:schemeClr val="bg1"/>
                </a:solidFill>
              </a:rPr>
              <a:t>Conclusiones y recomendaciones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54C046-1A34-14E7-6081-58F3B17D8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88" y="1356980"/>
            <a:ext cx="8784100" cy="2440910"/>
          </a:xfrm>
        </p:spPr>
        <p:txBody>
          <a:bodyPr lIns="216000" tIns="108000" rIns="216000" bIns="108000">
            <a:noAutofit/>
          </a:bodyPr>
          <a:lstStyle/>
          <a:p>
            <a:pPr marL="0" indent="0" algn="just">
              <a:buNone/>
            </a:pPr>
            <a:r>
              <a:rPr lang="es-ES" sz="2200" dirty="0">
                <a:solidFill>
                  <a:srgbClr val="1E3485"/>
                </a:solidFill>
              </a:rPr>
              <a:t>Las ayudas públicas a la I+D+I empresarial concedidas en el periodo 2014-2020 tuvieron </a:t>
            </a:r>
            <a:r>
              <a:rPr lang="es-ES" sz="2200" b="1" dirty="0">
                <a:solidFill>
                  <a:srgbClr val="1E3485"/>
                </a:solidFill>
              </a:rPr>
              <a:t>efectos positivos en los recursos dedicados a I+D, resultados innovadores y comportamiento estratégico en I+D+I de las empresas industriales innovadoras.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es-ES" sz="2200" dirty="0">
                <a:solidFill>
                  <a:srgbClr val="1E3485"/>
                </a:solidFill>
              </a:rPr>
              <a:t>En general, este impacto positivo fue más intenso en las regiones con menor nivel de desarrollo, contribuyendo a disminuir disparidades regionales, aunque persisten desigualdades que deben ser abordadas.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69DA643-1E59-EE94-9726-34AAFF747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11</a:t>
            </a:fld>
            <a:endParaRPr lang="es-ES"/>
          </a:p>
        </p:txBody>
      </p:sp>
      <p:sp>
        <p:nvSpPr>
          <p:cNvPr id="5" name="Rectángulo redondeado 8">
            <a:extLst>
              <a:ext uri="{FF2B5EF4-FFF2-40B4-BE49-F238E27FC236}">
                <a16:creationId xmlns:a16="http://schemas.microsoft.com/office/drawing/2014/main" id="{C294FFBE-8763-866E-2724-9AD4311CAF49}"/>
              </a:ext>
            </a:extLst>
          </p:cNvPr>
          <p:cNvSpPr/>
          <p:nvPr/>
        </p:nvSpPr>
        <p:spPr>
          <a:xfrm>
            <a:off x="240828" y="4280565"/>
            <a:ext cx="8712968" cy="2440909"/>
          </a:xfrm>
          <a:prstGeom prst="roundRect">
            <a:avLst>
              <a:gd name="adj" fmla="val 6831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rPr lang="es-ES" sz="2200" b="1" dirty="0"/>
              <a:t>Recomendación: </a:t>
            </a:r>
            <a:r>
              <a:rPr lang="es-ES" sz="2200" dirty="0"/>
              <a:t>Mantener el apoyo del FEDER a la I+D+I empresarial.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rPr lang="es-ES" sz="2200" i="1" dirty="0"/>
              <a:t>Líneas de acción recomendadas: </a:t>
            </a:r>
          </a:p>
          <a:p>
            <a:pPr marL="457200" indent="-457200">
              <a:buFont typeface="+mj-lt"/>
              <a:buAutoNum type="arabicPeriod"/>
              <a:defRPr sz="2000">
                <a:solidFill>
                  <a:srgbClr val="323232"/>
                </a:solidFill>
              </a:defRPr>
            </a:pPr>
            <a:r>
              <a:rPr lang="es-ES" sz="2200" dirty="0"/>
              <a:t>Reforzar la capacidad para atraer y retener personal especializado I+D.</a:t>
            </a:r>
          </a:p>
          <a:p>
            <a:pPr marL="457200" indent="-457200">
              <a:buFont typeface="+mj-lt"/>
              <a:buAutoNum type="arabicPeriod"/>
              <a:defRPr sz="2000">
                <a:solidFill>
                  <a:srgbClr val="323232"/>
                </a:solidFill>
              </a:defRPr>
            </a:pPr>
            <a:r>
              <a:rPr lang="es-ES" sz="2200" dirty="0"/>
              <a:t>Apoyar la innovación de proceso en menos desarrolladas y pymes.</a:t>
            </a:r>
          </a:p>
          <a:p>
            <a:pPr marL="457200" indent="-457200">
              <a:buFont typeface="+mj-lt"/>
              <a:buAutoNum type="arabicPeriod"/>
              <a:defRPr sz="2000">
                <a:solidFill>
                  <a:srgbClr val="323232"/>
                </a:solidFill>
              </a:defRPr>
            </a:pPr>
            <a:r>
              <a:rPr lang="es-ES" sz="2200" dirty="0"/>
              <a:t>Fomentar la innovación patentable.</a:t>
            </a:r>
          </a:p>
          <a:p>
            <a:pPr marL="457200" indent="-457200">
              <a:buFont typeface="+mj-lt"/>
              <a:buAutoNum type="arabicPeriod"/>
              <a:defRPr sz="2000">
                <a:solidFill>
                  <a:srgbClr val="323232"/>
                </a:solidFill>
              </a:defRPr>
            </a:pPr>
            <a:r>
              <a:rPr lang="es-ES" sz="2200" dirty="0"/>
              <a:t>Consolidar el comportamiento estratégico en innovación en pymes.</a:t>
            </a:r>
          </a:p>
        </p:txBody>
      </p:sp>
    </p:spTree>
    <p:extLst>
      <p:ext uri="{BB962C8B-B14F-4D97-AF65-F5344CB8AC3E}">
        <p14:creationId xmlns:p14="http://schemas.microsoft.com/office/powerpoint/2010/main" val="231383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0115B9-9AAA-DD1E-B128-BB7EB0A09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19B3C48B-46AC-4BAE-FAAF-BAA806DE4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68352"/>
            <a:ext cx="8229600" cy="17567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3600" b="1" dirty="0"/>
              <a:t>EVALUACIÓN DE LA CONTRIBUCIÓN DEL PROGRAMA ESCUELAS CONECTADAS</a:t>
            </a:r>
          </a:p>
          <a:p>
            <a:pPr marL="0" indent="0" algn="ctr">
              <a:buNone/>
            </a:pPr>
            <a:r>
              <a:rPr lang="es-ES" b="1" dirty="0"/>
              <a:t>Conclusiones y recomendaciones</a:t>
            </a:r>
          </a:p>
        </p:txBody>
      </p:sp>
    </p:spTree>
    <p:extLst>
      <p:ext uri="{BB962C8B-B14F-4D97-AF65-F5344CB8AC3E}">
        <p14:creationId xmlns:p14="http://schemas.microsoft.com/office/powerpoint/2010/main" val="2123443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0467C59-5F36-3867-45E2-7C13AB8FB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13</a:t>
            </a:fld>
            <a:endParaRPr lang="es-ES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98C78378-196F-539B-A9FB-613694622EC3}"/>
              </a:ext>
            </a:extLst>
          </p:cNvPr>
          <p:cNvSpPr txBox="1">
            <a:spLocks/>
          </p:cNvSpPr>
          <p:nvPr/>
        </p:nvSpPr>
        <p:spPr>
          <a:xfrm>
            <a:off x="539552" y="1556792"/>
            <a:ext cx="7973888" cy="5747214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algn="just">
              <a:lnSpc>
                <a:spcPct val="90000"/>
              </a:lnSpc>
              <a:spcBef>
                <a:spcPts val="340"/>
              </a:spcBef>
              <a:buFont typeface="Wingdings" panose="05000000000000000000" pitchFamily="2" charset="2"/>
              <a:buChar char="Ø"/>
              <a:tabLst>
                <a:tab pos="241300" algn="l"/>
              </a:tabLst>
            </a:pPr>
            <a:r>
              <a:rPr lang="es-ES" sz="2000" spc="-25" dirty="0"/>
              <a:t>El</a:t>
            </a:r>
            <a:r>
              <a:rPr lang="es-ES" sz="2000" spc="-130" dirty="0"/>
              <a:t> </a:t>
            </a:r>
            <a:r>
              <a:rPr lang="es-ES" sz="2000" spc="-80" dirty="0"/>
              <a:t>objetivo</a:t>
            </a:r>
            <a:r>
              <a:rPr lang="es-ES" sz="2000" spc="-180" dirty="0"/>
              <a:t> </a:t>
            </a:r>
            <a:r>
              <a:rPr lang="es-ES" sz="2000" spc="-50" dirty="0"/>
              <a:t>del</a:t>
            </a:r>
            <a:r>
              <a:rPr lang="es-ES" sz="2000" spc="-125" dirty="0"/>
              <a:t> </a:t>
            </a:r>
            <a:r>
              <a:rPr lang="es-ES" sz="2000" spc="-35" dirty="0"/>
              <a:t>programa</a:t>
            </a:r>
            <a:r>
              <a:rPr lang="es-ES" sz="2000" spc="-265" dirty="0"/>
              <a:t> </a:t>
            </a:r>
            <a:r>
              <a:rPr lang="es-ES" sz="2000" dirty="0"/>
              <a:t>Escuelas</a:t>
            </a:r>
            <a:r>
              <a:rPr lang="es-ES" sz="2000" spc="-150" dirty="0"/>
              <a:t> </a:t>
            </a:r>
            <a:r>
              <a:rPr lang="es-ES" sz="2000" dirty="0"/>
              <a:t>Conectadas</a:t>
            </a:r>
            <a:r>
              <a:rPr lang="es-ES" sz="2000" spc="-265" dirty="0"/>
              <a:t> </a:t>
            </a:r>
            <a:r>
              <a:rPr lang="es-ES" sz="2000" spc="55" dirty="0"/>
              <a:t>es</a:t>
            </a:r>
            <a:r>
              <a:rPr lang="es-ES" sz="2000" spc="-140" dirty="0"/>
              <a:t> </a:t>
            </a:r>
            <a:r>
              <a:rPr lang="es-ES" sz="2000" spc="-55" dirty="0"/>
              <a:t>dotar</a:t>
            </a:r>
            <a:r>
              <a:rPr lang="es-ES" sz="2000" spc="-130" dirty="0"/>
              <a:t> </a:t>
            </a:r>
            <a:r>
              <a:rPr lang="es-ES" sz="2000" dirty="0"/>
              <a:t>a</a:t>
            </a:r>
            <a:r>
              <a:rPr lang="es-ES" sz="2000" spc="-135" dirty="0"/>
              <a:t> </a:t>
            </a:r>
            <a:r>
              <a:rPr lang="es-ES" sz="2000" dirty="0"/>
              <a:t>los</a:t>
            </a:r>
            <a:r>
              <a:rPr lang="es-ES" sz="2000" spc="-130" dirty="0"/>
              <a:t> </a:t>
            </a:r>
            <a:r>
              <a:rPr lang="es-ES" sz="2000" spc="-20" dirty="0"/>
              <a:t>centros</a:t>
            </a:r>
            <a:r>
              <a:rPr lang="es-ES" sz="2000" spc="-150" dirty="0"/>
              <a:t> </a:t>
            </a:r>
            <a:r>
              <a:rPr lang="es-ES" sz="2000" spc="-20" dirty="0"/>
              <a:t>educativos</a:t>
            </a:r>
            <a:r>
              <a:rPr lang="es-ES" sz="2000" spc="-180" dirty="0"/>
              <a:t> </a:t>
            </a:r>
            <a:r>
              <a:rPr lang="es-ES" sz="2000" spc="-25" dirty="0"/>
              <a:t>no </a:t>
            </a:r>
            <a:r>
              <a:rPr lang="es-ES" sz="2000" spc="-45" dirty="0"/>
              <a:t>universitarios</a:t>
            </a:r>
            <a:r>
              <a:rPr lang="es-ES" sz="2000" spc="-155" dirty="0"/>
              <a:t> </a:t>
            </a:r>
            <a:r>
              <a:rPr lang="es-ES" sz="2000" dirty="0"/>
              <a:t>públicos</a:t>
            </a:r>
            <a:r>
              <a:rPr lang="es-ES" sz="2000" spc="-120" dirty="0"/>
              <a:t> </a:t>
            </a:r>
            <a:r>
              <a:rPr lang="es-ES" sz="2000" dirty="0"/>
              <a:t>con</a:t>
            </a:r>
            <a:r>
              <a:rPr lang="es-ES" sz="2000" spc="-135" dirty="0"/>
              <a:t> </a:t>
            </a:r>
            <a:r>
              <a:rPr lang="es-ES" sz="2000" dirty="0"/>
              <a:t>banda</a:t>
            </a:r>
            <a:r>
              <a:rPr lang="es-ES" sz="2000" spc="-125" dirty="0"/>
              <a:t> </a:t>
            </a:r>
            <a:r>
              <a:rPr lang="es-ES" sz="2000" dirty="0"/>
              <a:t>ancha</a:t>
            </a:r>
            <a:r>
              <a:rPr lang="es-ES" sz="2000" spc="-145" dirty="0"/>
              <a:t> </a:t>
            </a:r>
            <a:r>
              <a:rPr lang="es-ES" sz="2000" spc="-70" dirty="0"/>
              <a:t>ultrarrápida</a:t>
            </a:r>
            <a:r>
              <a:rPr lang="es-ES" sz="2000" spc="-130" dirty="0"/>
              <a:t> </a:t>
            </a:r>
            <a:r>
              <a:rPr lang="es-ES" sz="2000" spc="-25" dirty="0"/>
              <a:t>(hasta</a:t>
            </a:r>
            <a:r>
              <a:rPr lang="es-ES" sz="2000" spc="-120" dirty="0"/>
              <a:t> </a:t>
            </a:r>
            <a:r>
              <a:rPr lang="es-ES" sz="2000" dirty="0"/>
              <a:t>1</a:t>
            </a:r>
            <a:r>
              <a:rPr lang="es-ES" sz="2000" spc="-90" dirty="0"/>
              <a:t> </a:t>
            </a:r>
            <a:r>
              <a:rPr lang="es-ES" sz="2000" dirty="0"/>
              <a:t>Gbps)</a:t>
            </a:r>
            <a:r>
              <a:rPr lang="es-ES" sz="2000" spc="-120" dirty="0"/>
              <a:t> </a:t>
            </a:r>
            <a:r>
              <a:rPr lang="es-ES" sz="2000" spc="-95" dirty="0"/>
              <a:t>y</a:t>
            </a:r>
            <a:r>
              <a:rPr lang="es-ES" sz="2000" spc="-125" dirty="0"/>
              <a:t> </a:t>
            </a:r>
            <a:r>
              <a:rPr lang="es-ES" sz="2000" spc="-20" dirty="0"/>
              <a:t>redes</a:t>
            </a:r>
            <a:r>
              <a:rPr lang="es-ES" sz="2000" spc="-110" dirty="0"/>
              <a:t> </a:t>
            </a:r>
            <a:r>
              <a:rPr lang="es-ES" sz="2000" spc="-35" dirty="0" err="1"/>
              <a:t>Wi</a:t>
            </a:r>
            <a:r>
              <a:rPr lang="es-ES" sz="2000" spc="-35" dirty="0"/>
              <a:t>-</a:t>
            </a:r>
            <a:r>
              <a:rPr lang="es-ES" sz="2000" spc="-25" dirty="0"/>
              <a:t>Fi </a:t>
            </a:r>
            <a:r>
              <a:rPr lang="es-ES" sz="2000" spc="-30" dirty="0"/>
              <a:t>internas</a:t>
            </a:r>
            <a:r>
              <a:rPr lang="es-ES" sz="2000" spc="-175" dirty="0"/>
              <a:t> </a:t>
            </a:r>
            <a:r>
              <a:rPr lang="es-ES" sz="2000" spc="-20" dirty="0"/>
              <a:t>de</a:t>
            </a:r>
            <a:r>
              <a:rPr lang="es-ES" sz="2000" spc="-160" dirty="0"/>
              <a:t> </a:t>
            </a:r>
            <a:r>
              <a:rPr lang="es-ES" sz="2000" spc="-60" dirty="0"/>
              <a:t>alta</a:t>
            </a:r>
            <a:r>
              <a:rPr lang="es-ES" sz="2000" spc="-145" dirty="0"/>
              <a:t> </a:t>
            </a:r>
            <a:r>
              <a:rPr lang="es-ES" sz="2000" spc="-10" dirty="0"/>
              <a:t>capacidad.</a:t>
            </a:r>
            <a:r>
              <a:rPr lang="es-ES" sz="2000" spc="-195" dirty="0"/>
              <a:t> </a:t>
            </a:r>
            <a:r>
              <a:rPr lang="es-ES" sz="2000" spc="-50" dirty="0"/>
              <a:t>Conjuntamente,</a:t>
            </a:r>
            <a:r>
              <a:rPr lang="es-ES" sz="2000" spc="-195" dirty="0"/>
              <a:t> </a:t>
            </a:r>
            <a:r>
              <a:rPr lang="es-ES" sz="2000" spc="-55" dirty="0"/>
              <a:t>pretende</a:t>
            </a:r>
            <a:r>
              <a:rPr lang="es-ES" sz="2000" spc="-175" dirty="0"/>
              <a:t> </a:t>
            </a:r>
            <a:r>
              <a:rPr lang="es-ES" sz="2000" spc="-60" dirty="0"/>
              <a:t>fomentar</a:t>
            </a:r>
            <a:r>
              <a:rPr lang="es-ES" sz="2000" spc="-165" dirty="0"/>
              <a:t> </a:t>
            </a:r>
            <a:r>
              <a:rPr lang="es-ES" sz="2000" spc="-95" dirty="0"/>
              <a:t>y</a:t>
            </a:r>
            <a:r>
              <a:rPr lang="es-ES" sz="2000" spc="-170" dirty="0"/>
              <a:t> </a:t>
            </a:r>
            <a:r>
              <a:rPr lang="es-ES" sz="2000" dirty="0"/>
              <a:t>consolidar</a:t>
            </a:r>
            <a:r>
              <a:rPr lang="es-ES" sz="2000" spc="-170" dirty="0"/>
              <a:t> </a:t>
            </a:r>
            <a:r>
              <a:rPr lang="es-ES" sz="2000" spc="-60" dirty="0"/>
              <a:t>el</a:t>
            </a:r>
            <a:r>
              <a:rPr lang="es-ES" sz="2000" spc="-160" dirty="0"/>
              <a:t> </a:t>
            </a:r>
            <a:r>
              <a:rPr lang="es-ES" sz="2000" spc="40" dirty="0"/>
              <a:t>uso </a:t>
            </a:r>
            <a:r>
              <a:rPr lang="es-ES" sz="2000" spc="-20" dirty="0"/>
              <a:t>de</a:t>
            </a:r>
            <a:r>
              <a:rPr lang="es-ES" sz="2000" spc="-135" dirty="0"/>
              <a:t> </a:t>
            </a:r>
            <a:r>
              <a:rPr lang="es-ES" sz="2000" spc="-30" dirty="0"/>
              <a:t>TIC</a:t>
            </a:r>
            <a:r>
              <a:rPr lang="es-ES" sz="2000" spc="-120" dirty="0"/>
              <a:t> </a:t>
            </a:r>
            <a:r>
              <a:rPr lang="es-ES" sz="2000" spc="-20" dirty="0"/>
              <a:t>en</a:t>
            </a:r>
            <a:r>
              <a:rPr lang="es-ES" sz="2000" spc="-145" dirty="0"/>
              <a:t> </a:t>
            </a:r>
            <a:r>
              <a:rPr lang="es-ES" sz="2000" dirty="0"/>
              <a:t>los</a:t>
            </a:r>
            <a:r>
              <a:rPr lang="es-ES" sz="2000" spc="-125" dirty="0"/>
              <a:t> </a:t>
            </a:r>
            <a:r>
              <a:rPr lang="es-ES" sz="2000" dirty="0"/>
              <a:t>procesos</a:t>
            </a:r>
            <a:r>
              <a:rPr lang="es-ES" sz="2000" spc="-150" dirty="0"/>
              <a:t> </a:t>
            </a:r>
            <a:r>
              <a:rPr lang="es-ES" sz="2000" spc="-20" dirty="0"/>
              <a:t>de</a:t>
            </a:r>
            <a:r>
              <a:rPr lang="es-ES" sz="2000" spc="-135" dirty="0"/>
              <a:t> </a:t>
            </a:r>
            <a:r>
              <a:rPr lang="es-ES" sz="2000" dirty="0"/>
              <a:t>enseñanza</a:t>
            </a:r>
            <a:r>
              <a:rPr lang="es-ES" sz="2000" spc="-150" dirty="0"/>
              <a:t> </a:t>
            </a:r>
            <a:r>
              <a:rPr lang="es-ES" sz="2000" spc="-65" dirty="0"/>
              <a:t>aprendizaje</a:t>
            </a:r>
            <a:r>
              <a:rPr lang="es-ES" sz="2000" spc="-170" dirty="0"/>
              <a:t> </a:t>
            </a:r>
            <a:r>
              <a:rPr lang="es-ES" sz="2000" spc="-95" dirty="0"/>
              <a:t>y</a:t>
            </a:r>
            <a:r>
              <a:rPr lang="es-ES" sz="2000" spc="-130" dirty="0"/>
              <a:t> </a:t>
            </a:r>
            <a:r>
              <a:rPr lang="es-ES" sz="2000" spc="-30" dirty="0"/>
              <a:t>gestión</a:t>
            </a:r>
            <a:r>
              <a:rPr lang="es-ES" sz="2000" spc="-145" dirty="0"/>
              <a:t> </a:t>
            </a:r>
            <a:r>
              <a:rPr lang="es-ES" sz="2000" spc="-10" dirty="0"/>
              <a:t>escolar.</a:t>
            </a:r>
          </a:p>
          <a:p>
            <a:pPr marL="12700" marR="5080" algn="just">
              <a:lnSpc>
                <a:spcPct val="90000"/>
              </a:lnSpc>
              <a:spcBef>
                <a:spcPts val="340"/>
              </a:spcBef>
              <a:tabLst>
                <a:tab pos="241300" algn="l"/>
              </a:tabLst>
            </a:pPr>
            <a:endParaRPr lang="es-ES" sz="2000" spc="-10" dirty="0"/>
          </a:p>
          <a:p>
            <a:pPr marL="355600" marR="198755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tabLst>
                <a:tab pos="241300" algn="l"/>
              </a:tabLst>
            </a:pPr>
            <a:r>
              <a:rPr lang="es-ES" sz="2000" spc="60" dirty="0"/>
              <a:t>Se</a:t>
            </a:r>
            <a:r>
              <a:rPr lang="es-ES" sz="2000" spc="-140" dirty="0"/>
              <a:t> </a:t>
            </a:r>
            <a:r>
              <a:rPr lang="es-ES" sz="2000" spc="-70" dirty="0"/>
              <a:t>intenta</a:t>
            </a:r>
            <a:r>
              <a:rPr lang="es-ES" sz="2000" spc="-145" dirty="0"/>
              <a:t> </a:t>
            </a:r>
            <a:r>
              <a:rPr lang="es-ES" sz="2000" spc="-65" dirty="0"/>
              <a:t>identificar</a:t>
            </a:r>
            <a:r>
              <a:rPr lang="es-ES" sz="2000" spc="-175" dirty="0"/>
              <a:t> </a:t>
            </a:r>
            <a:r>
              <a:rPr lang="es-ES" sz="2000" dirty="0"/>
              <a:t>los</a:t>
            </a:r>
            <a:r>
              <a:rPr lang="es-ES" sz="2000" spc="-130" dirty="0"/>
              <a:t> </a:t>
            </a:r>
            <a:r>
              <a:rPr lang="es-ES" sz="2000" spc="-30" dirty="0"/>
              <a:t>efectos</a:t>
            </a:r>
            <a:r>
              <a:rPr lang="es-ES" sz="2000" spc="-155" dirty="0"/>
              <a:t> </a:t>
            </a:r>
            <a:r>
              <a:rPr lang="es-ES" sz="2000" spc="-20" dirty="0"/>
              <a:t>de</a:t>
            </a:r>
            <a:r>
              <a:rPr lang="es-ES" sz="2000" spc="-140" dirty="0"/>
              <a:t> </a:t>
            </a:r>
            <a:r>
              <a:rPr lang="es-ES" sz="2000" spc="-45" dirty="0"/>
              <a:t>la</a:t>
            </a:r>
            <a:r>
              <a:rPr lang="es-ES" sz="2000" spc="-125" dirty="0"/>
              <a:t> </a:t>
            </a:r>
            <a:r>
              <a:rPr lang="es-ES" sz="2000" spc="-35" dirty="0"/>
              <a:t>implantación</a:t>
            </a:r>
            <a:r>
              <a:rPr lang="es-ES" sz="2000" spc="-170" dirty="0"/>
              <a:t> </a:t>
            </a:r>
            <a:r>
              <a:rPr lang="es-ES" sz="2000" spc="-20" dirty="0"/>
              <a:t>de</a:t>
            </a:r>
            <a:r>
              <a:rPr lang="es-ES" sz="2000" spc="-150" dirty="0"/>
              <a:t> </a:t>
            </a:r>
            <a:r>
              <a:rPr lang="es-ES" sz="2000" dirty="0"/>
              <a:t>banda</a:t>
            </a:r>
            <a:r>
              <a:rPr lang="es-ES" sz="2000" spc="-145" dirty="0"/>
              <a:t> </a:t>
            </a:r>
            <a:r>
              <a:rPr lang="es-ES" sz="2000" dirty="0"/>
              <a:t>ancha</a:t>
            </a:r>
            <a:r>
              <a:rPr lang="es-ES" sz="2000" spc="-165" dirty="0"/>
              <a:t> </a:t>
            </a:r>
            <a:r>
              <a:rPr lang="es-ES" sz="2000" spc="-70" dirty="0"/>
              <a:t>ultrarrápida</a:t>
            </a:r>
            <a:r>
              <a:rPr lang="es-ES" sz="2000" spc="-135" dirty="0"/>
              <a:t> </a:t>
            </a:r>
            <a:r>
              <a:rPr lang="es-ES" sz="2000" spc="-25" dirty="0"/>
              <a:t>en </a:t>
            </a:r>
            <a:r>
              <a:rPr lang="es-ES" sz="2000" dirty="0"/>
              <a:t>los</a:t>
            </a:r>
            <a:r>
              <a:rPr lang="es-ES" sz="2000" spc="-125" dirty="0"/>
              <a:t> </a:t>
            </a:r>
            <a:r>
              <a:rPr lang="es-ES" sz="2000" spc="-25" dirty="0"/>
              <a:t>distintos</a:t>
            </a:r>
            <a:r>
              <a:rPr lang="es-ES" sz="2000" spc="-135" dirty="0"/>
              <a:t> </a:t>
            </a:r>
            <a:r>
              <a:rPr lang="es-ES" sz="2000" spc="-10" dirty="0"/>
              <a:t>ámbitos</a:t>
            </a:r>
            <a:r>
              <a:rPr lang="es-ES" sz="2000" spc="-150" dirty="0"/>
              <a:t> </a:t>
            </a:r>
            <a:r>
              <a:rPr lang="es-ES" sz="2000" spc="-40" dirty="0"/>
              <a:t>educativos:</a:t>
            </a:r>
            <a:r>
              <a:rPr lang="es-ES" sz="2000" spc="-160" dirty="0"/>
              <a:t> </a:t>
            </a:r>
            <a:r>
              <a:rPr lang="es-ES" sz="2000" spc="-60" dirty="0"/>
              <a:t>tanto</a:t>
            </a:r>
            <a:r>
              <a:rPr lang="es-ES" sz="2000" spc="-135" dirty="0"/>
              <a:t> </a:t>
            </a:r>
            <a:r>
              <a:rPr lang="es-ES" sz="2000" spc="-60" dirty="0"/>
              <a:t>dentro</a:t>
            </a:r>
            <a:r>
              <a:rPr lang="es-ES" sz="2000" spc="-145" dirty="0"/>
              <a:t> </a:t>
            </a:r>
            <a:r>
              <a:rPr lang="es-ES" sz="2000" spc="-20" dirty="0"/>
              <a:t>de</a:t>
            </a:r>
            <a:r>
              <a:rPr lang="es-ES" sz="2000" spc="-135" dirty="0"/>
              <a:t> </a:t>
            </a:r>
            <a:r>
              <a:rPr lang="es-ES" sz="2000" dirty="0"/>
              <a:t>los</a:t>
            </a:r>
            <a:r>
              <a:rPr lang="es-ES" sz="2000" spc="-125" dirty="0"/>
              <a:t> </a:t>
            </a:r>
            <a:r>
              <a:rPr lang="es-ES" sz="2000" spc="-45" dirty="0"/>
              <a:t>centros,</a:t>
            </a:r>
            <a:r>
              <a:rPr lang="es-ES" sz="2000" spc="-160" dirty="0"/>
              <a:t> </a:t>
            </a:r>
            <a:r>
              <a:rPr lang="es-ES" sz="2000" dirty="0"/>
              <a:t>como</a:t>
            </a:r>
            <a:r>
              <a:rPr lang="es-ES" sz="2000" spc="-150" dirty="0"/>
              <a:t> </a:t>
            </a:r>
            <a:r>
              <a:rPr lang="es-ES" sz="2000" dirty="0"/>
              <a:t>a</a:t>
            </a:r>
            <a:r>
              <a:rPr lang="es-ES" sz="2000" spc="-140" dirty="0"/>
              <a:t> </a:t>
            </a:r>
            <a:r>
              <a:rPr lang="es-ES" sz="2000" spc="-65" dirty="0"/>
              <a:t>nivel</a:t>
            </a:r>
            <a:r>
              <a:rPr lang="es-ES" sz="2000" spc="-150" dirty="0"/>
              <a:t> </a:t>
            </a:r>
            <a:r>
              <a:rPr lang="es-ES" sz="2000" spc="-25" dirty="0"/>
              <a:t>de </a:t>
            </a:r>
            <a:r>
              <a:rPr lang="es-ES" sz="2000" spc="-30" dirty="0"/>
              <a:t>políticas</a:t>
            </a:r>
            <a:r>
              <a:rPr lang="es-ES" sz="2000" spc="-175" dirty="0"/>
              <a:t> </a:t>
            </a:r>
            <a:r>
              <a:rPr lang="es-ES" sz="2000" spc="-35" dirty="0"/>
              <a:t>educativas;</a:t>
            </a:r>
            <a:r>
              <a:rPr lang="es-ES" sz="2000" spc="-190" dirty="0"/>
              <a:t> </a:t>
            </a:r>
            <a:r>
              <a:rPr lang="es-ES" sz="2000" spc="-35" dirty="0"/>
              <a:t>valorando</a:t>
            </a:r>
            <a:r>
              <a:rPr lang="es-ES" sz="2000" spc="-175" dirty="0"/>
              <a:t> </a:t>
            </a:r>
            <a:r>
              <a:rPr lang="es-ES" sz="2000" spc="95" dirty="0"/>
              <a:t>su</a:t>
            </a:r>
            <a:r>
              <a:rPr lang="es-ES" sz="2000" spc="-165" dirty="0"/>
              <a:t> </a:t>
            </a:r>
            <a:r>
              <a:rPr lang="es-ES" sz="2000" spc="-30" dirty="0"/>
              <a:t>contribución</a:t>
            </a:r>
            <a:r>
              <a:rPr lang="es-ES" sz="2000" spc="-204" dirty="0"/>
              <a:t> </a:t>
            </a:r>
            <a:r>
              <a:rPr lang="es-ES" sz="2000" spc="-40" dirty="0"/>
              <a:t>e</a:t>
            </a:r>
            <a:r>
              <a:rPr lang="es-ES" sz="2000" spc="-150" dirty="0"/>
              <a:t> </a:t>
            </a:r>
            <a:r>
              <a:rPr lang="es-ES" sz="2000" spc="-25" dirty="0"/>
              <a:t>impacto</a:t>
            </a:r>
            <a:r>
              <a:rPr lang="es-ES" sz="2000" spc="-190" dirty="0"/>
              <a:t> </a:t>
            </a:r>
            <a:r>
              <a:rPr lang="es-ES" sz="2000" spc="-20" dirty="0"/>
              <a:t>en</a:t>
            </a:r>
            <a:r>
              <a:rPr lang="es-ES" sz="2000" spc="-160" dirty="0"/>
              <a:t> </a:t>
            </a:r>
            <a:r>
              <a:rPr lang="es-ES" sz="2000" spc="-35" dirty="0"/>
              <a:t>la</a:t>
            </a:r>
            <a:r>
              <a:rPr lang="es-ES" sz="2000" spc="-145" dirty="0"/>
              <a:t> </a:t>
            </a:r>
            <a:r>
              <a:rPr lang="es-ES" sz="2000" spc="-10" dirty="0"/>
              <a:t>reducción</a:t>
            </a:r>
            <a:r>
              <a:rPr lang="es-ES" sz="2000" spc="-175" dirty="0"/>
              <a:t> </a:t>
            </a:r>
            <a:r>
              <a:rPr lang="es-ES" sz="2000" spc="-20" dirty="0"/>
              <a:t>de</a:t>
            </a:r>
            <a:r>
              <a:rPr lang="es-ES" sz="2000" spc="-195" dirty="0"/>
              <a:t> </a:t>
            </a:r>
            <a:r>
              <a:rPr lang="es-ES" sz="2000" spc="-25" dirty="0"/>
              <a:t>la brecha</a:t>
            </a:r>
            <a:r>
              <a:rPr lang="es-ES" sz="2000" spc="-160" dirty="0"/>
              <a:t> </a:t>
            </a:r>
            <a:r>
              <a:rPr lang="es-ES" sz="2000" spc="-10" dirty="0"/>
              <a:t>digital.</a:t>
            </a:r>
          </a:p>
          <a:p>
            <a:pPr marL="12700" marR="198755" algn="just">
              <a:lnSpc>
                <a:spcPct val="90000"/>
              </a:lnSpc>
              <a:spcBef>
                <a:spcPts val="1000"/>
              </a:spcBef>
              <a:tabLst>
                <a:tab pos="241300" algn="l"/>
              </a:tabLst>
            </a:pPr>
            <a:endParaRPr lang="es-ES" sz="2000" spc="-10" dirty="0"/>
          </a:p>
          <a:p>
            <a:pPr marL="355600" marR="198755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tabLst>
                <a:tab pos="241300" algn="l"/>
              </a:tabLst>
            </a:pPr>
            <a:r>
              <a:rPr lang="es-ES" sz="2000" spc="-25" dirty="0"/>
              <a:t>El</a:t>
            </a:r>
            <a:r>
              <a:rPr lang="es-ES" sz="2000" spc="-155" dirty="0"/>
              <a:t> </a:t>
            </a:r>
            <a:r>
              <a:rPr lang="es-ES" sz="2000" spc="-20" dirty="0"/>
              <a:t>estudio</a:t>
            </a:r>
            <a:r>
              <a:rPr lang="es-ES" sz="2000" spc="-170" dirty="0"/>
              <a:t> </a:t>
            </a:r>
            <a:r>
              <a:rPr lang="es-ES" sz="2000" spc="-75" dirty="0"/>
              <a:t>pretende,</a:t>
            </a:r>
            <a:r>
              <a:rPr lang="es-ES" sz="2000" spc="-185" dirty="0"/>
              <a:t> </a:t>
            </a:r>
            <a:r>
              <a:rPr lang="es-ES" sz="2000" spc="-40" dirty="0"/>
              <a:t>por</a:t>
            </a:r>
            <a:r>
              <a:rPr lang="es-ES" sz="2000" spc="-160" dirty="0"/>
              <a:t> </a:t>
            </a:r>
            <a:r>
              <a:rPr lang="es-ES" sz="2000" dirty="0"/>
              <a:t>un</a:t>
            </a:r>
            <a:r>
              <a:rPr lang="es-ES" sz="2000" spc="-160" dirty="0"/>
              <a:t> </a:t>
            </a:r>
            <a:r>
              <a:rPr lang="es-ES" sz="2000" spc="-60" dirty="0"/>
              <a:t>lado,</a:t>
            </a:r>
            <a:r>
              <a:rPr lang="es-ES" sz="2000" spc="-155" dirty="0"/>
              <a:t> </a:t>
            </a:r>
            <a:r>
              <a:rPr lang="es-ES" sz="2000" spc="-40" dirty="0"/>
              <a:t>desarrollar</a:t>
            </a:r>
            <a:r>
              <a:rPr lang="es-ES" sz="2000" spc="-160" dirty="0"/>
              <a:t> </a:t>
            </a:r>
            <a:r>
              <a:rPr lang="es-ES" sz="2000" spc="-45" dirty="0"/>
              <a:t>la</a:t>
            </a:r>
            <a:r>
              <a:rPr lang="es-ES" sz="2000" spc="-145" dirty="0"/>
              <a:t> </a:t>
            </a:r>
            <a:r>
              <a:rPr lang="es-ES" sz="2000" spc="-70" dirty="0"/>
              <a:t>teoría</a:t>
            </a:r>
            <a:r>
              <a:rPr lang="es-ES" sz="2000" spc="-160" dirty="0"/>
              <a:t> </a:t>
            </a:r>
            <a:r>
              <a:rPr lang="es-ES" sz="2000" spc="-20" dirty="0"/>
              <a:t>de</a:t>
            </a:r>
            <a:r>
              <a:rPr lang="es-ES" sz="2000" spc="-175" dirty="0"/>
              <a:t> </a:t>
            </a:r>
            <a:r>
              <a:rPr lang="es-ES" sz="2000" dirty="0"/>
              <a:t>cambio</a:t>
            </a:r>
            <a:r>
              <a:rPr lang="es-ES" sz="2000" spc="-180" dirty="0"/>
              <a:t> </a:t>
            </a:r>
            <a:r>
              <a:rPr lang="es-ES" sz="2000" spc="-50" dirty="0"/>
              <a:t>del</a:t>
            </a:r>
            <a:r>
              <a:rPr lang="es-ES" sz="2000" spc="-150" dirty="0"/>
              <a:t> </a:t>
            </a:r>
            <a:r>
              <a:rPr lang="es-ES" sz="2000" spc="-10" dirty="0"/>
              <a:t>programa </a:t>
            </a:r>
            <a:r>
              <a:rPr lang="es-ES" sz="2000" dirty="0"/>
              <a:t>Escuelas</a:t>
            </a:r>
            <a:r>
              <a:rPr lang="es-ES" sz="2000" spc="-160" dirty="0"/>
              <a:t> </a:t>
            </a:r>
            <a:r>
              <a:rPr lang="es-ES" sz="2000" spc="-35" dirty="0"/>
              <a:t>Conectadas,</a:t>
            </a:r>
            <a:r>
              <a:rPr lang="es-ES" sz="2000" spc="-175" dirty="0"/>
              <a:t> </a:t>
            </a:r>
            <a:r>
              <a:rPr lang="es-ES" sz="2000" spc="-95" dirty="0"/>
              <a:t>y</a:t>
            </a:r>
            <a:r>
              <a:rPr lang="es-ES" sz="2000" spc="-150" dirty="0"/>
              <a:t> </a:t>
            </a:r>
            <a:r>
              <a:rPr lang="es-ES" sz="2000" spc="-45" dirty="0"/>
              <a:t>también</a:t>
            </a:r>
            <a:r>
              <a:rPr lang="es-ES" sz="2000" spc="-160" dirty="0"/>
              <a:t> </a:t>
            </a:r>
            <a:r>
              <a:rPr lang="es-ES" sz="2000" spc="-70" dirty="0"/>
              <a:t>realizar</a:t>
            </a:r>
            <a:r>
              <a:rPr lang="es-ES" sz="2000" spc="-145" dirty="0"/>
              <a:t> </a:t>
            </a:r>
            <a:r>
              <a:rPr lang="es-ES" sz="2000" dirty="0"/>
              <a:t>un</a:t>
            </a:r>
            <a:r>
              <a:rPr lang="es-ES" sz="2000" spc="-155" dirty="0"/>
              <a:t> </a:t>
            </a:r>
            <a:r>
              <a:rPr lang="es-ES" sz="2000" dirty="0"/>
              <a:t>análisis</a:t>
            </a:r>
            <a:r>
              <a:rPr lang="es-ES" sz="2000" spc="-150" dirty="0"/>
              <a:t> </a:t>
            </a:r>
            <a:r>
              <a:rPr lang="es-ES" sz="2000" spc="-20" dirty="0"/>
              <a:t>de</a:t>
            </a:r>
            <a:r>
              <a:rPr lang="es-ES" sz="2000" spc="-135" dirty="0"/>
              <a:t> </a:t>
            </a:r>
            <a:r>
              <a:rPr lang="es-ES" sz="2000" spc="-30" dirty="0"/>
              <a:t>contribución</a:t>
            </a:r>
            <a:r>
              <a:rPr lang="es-ES" sz="2000" spc="-155" dirty="0"/>
              <a:t> </a:t>
            </a:r>
            <a:r>
              <a:rPr lang="es-ES" sz="2000" spc="-40" dirty="0"/>
              <a:t>del</a:t>
            </a:r>
            <a:r>
              <a:rPr lang="es-ES" sz="2000" spc="-175" dirty="0"/>
              <a:t> </a:t>
            </a:r>
            <a:r>
              <a:rPr lang="es-ES" sz="2000" spc="-60" dirty="0"/>
              <a:t>efecto</a:t>
            </a:r>
            <a:r>
              <a:rPr lang="es-ES" sz="2000" spc="-155" dirty="0"/>
              <a:t> </a:t>
            </a:r>
            <a:r>
              <a:rPr lang="es-ES" sz="2000" spc="-25" dirty="0"/>
              <a:t>que </a:t>
            </a:r>
            <a:r>
              <a:rPr lang="es-ES" sz="2000" spc="-60" dirty="0"/>
              <a:t>el</a:t>
            </a:r>
            <a:r>
              <a:rPr lang="es-ES" sz="2000" spc="-170" dirty="0"/>
              <a:t> </a:t>
            </a:r>
            <a:r>
              <a:rPr lang="es-ES" sz="2000" spc="-35" dirty="0"/>
              <a:t>programa</a:t>
            </a:r>
            <a:r>
              <a:rPr lang="es-ES" sz="2000" spc="-170" dirty="0"/>
              <a:t> </a:t>
            </a:r>
            <a:r>
              <a:rPr lang="es-ES" sz="2000" dirty="0"/>
              <a:t>ha</a:t>
            </a:r>
            <a:r>
              <a:rPr lang="es-ES" sz="2000" spc="-165" dirty="0"/>
              <a:t> </a:t>
            </a:r>
            <a:r>
              <a:rPr lang="es-ES" sz="2000" spc="-50" dirty="0"/>
              <a:t>tenido</a:t>
            </a:r>
            <a:r>
              <a:rPr lang="es-ES" sz="2000" spc="-170" dirty="0"/>
              <a:t> </a:t>
            </a:r>
            <a:r>
              <a:rPr lang="es-ES" sz="2000" dirty="0"/>
              <a:t>sobre</a:t>
            </a:r>
            <a:r>
              <a:rPr lang="es-ES" sz="2000" spc="-160" dirty="0"/>
              <a:t> </a:t>
            </a:r>
            <a:r>
              <a:rPr lang="es-ES" sz="2000" spc="-45" dirty="0"/>
              <a:t>la</a:t>
            </a:r>
            <a:r>
              <a:rPr lang="es-ES" sz="2000" spc="-165" dirty="0"/>
              <a:t> </a:t>
            </a:r>
            <a:r>
              <a:rPr lang="es-ES" sz="2000" spc="-30" dirty="0"/>
              <a:t>incorporación</a:t>
            </a:r>
            <a:r>
              <a:rPr lang="es-ES" sz="2000" spc="-200" dirty="0"/>
              <a:t> </a:t>
            </a:r>
            <a:r>
              <a:rPr lang="es-ES" sz="2000" spc="-95" dirty="0"/>
              <a:t>y</a:t>
            </a:r>
            <a:r>
              <a:rPr lang="es-ES" sz="2000" spc="-170" dirty="0"/>
              <a:t> </a:t>
            </a:r>
            <a:r>
              <a:rPr lang="es-ES" sz="2000" spc="65" dirty="0"/>
              <a:t>uso</a:t>
            </a:r>
            <a:r>
              <a:rPr lang="es-ES" sz="2000" spc="-160" dirty="0"/>
              <a:t> </a:t>
            </a:r>
            <a:r>
              <a:rPr lang="es-ES" sz="2000" spc="-20" dirty="0"/>
              <a:t>de</a:t>
            </a:r>
            <a:r>
              <a:rPr lang="es-ES" sz="2000" spc="-165" dirty="0"/>
              <a:t> </a:t>
            </a:r>
            <a:r>
              <a:rPr lang="es-ES" sz="2000" dirty="0"/>
              <a:t>las</a:t>
            </a:r>
            <a:r>
              <a:rPr lang="es-ES" sz="2000" spc="-145" dirty="0"/>
              <a:t> </a:t>
            </a:r>
            <a:r>
              <a:rPr lang="es-ES" sz="2000" spc="-30" dirty="0"/>
              <a:t>TIC</a:t>
            </a:r>
            <a:r>
              <a:rPr lang="es-ES" sz="2000" spc="-145" dirty="0"/>
              <a:t> </a:t>
            </a:r>
            <a:r>
              <a:rPr lang="es-ES" sz="2000" spc="-20" dirty="0"/>
              <a:t>en</a:t>
            </a:r>
            <a:r>
              <a:rPr lang="es-ES" sz="2000" spc="-175" dirty="0"/>
              <a:t> </a:t>
            </a:r>
            <a:r>
              <a:rPr lang="es-ES" sz="2000" dirty="0"/>
              <a:t>los</a:t>
            </a:r>
            <a:r>
              <a:rPr lang="es-ES" sz="2000" spc="-150" dirty="0"/>
              <a:t> </a:t>
            </a:r>
            <a:r>
              <a:rPr lang="es-ES" sz="2000" spc="-10" dirty="0"/>
              <a:t>centros </a:t>
            </a:r>
            <a:r>
              <a:rPr lang="es-ES" sz="2000" spc="-25" dirty="0"/>
              <a:t>educativos</a:t>
            </a:r>
            <a:r>
              <a:rPr lang="es-ES" sz="2000" spc="-190" dirty="0"/>
              <a:t> </a:t>
            </a:r>
            <a:r>
              <a:rPr lang="es-ES" sz="2000" spc="-20" dirty="0"/>
              <a:t>en</a:t>
            </a:r>
            <a:r>
              <a:rPr lang="es-ES" sz="2000" spc="-170" dirty="0"/>
              <a:t> </a:t>
            </a:r>
            <a:r>
              <a:rPr lang="es-ES" sz="2000" dirty="0"/>
              <a:t>España,</a:t>
            </a:r>
            <a:r>
              <a:rPr lang="es-ES" sz="2000" spc="-185" dirty="0"/>
              <a:t> </a:t>
            </a:r>
            <a:r>
              <a:rPr lang="es-ES" sz="2000" spc="-40" dirty="0"/>
              <a:t>para</a:t>
            </a:r>
            <a:r>
              <a:rPr lang="es-ES" sz="2000" spc="-170" dirty="0"/>
              <a:t> </a:t>
            </a:r>
            <a:r>
              <a:rPr lang="es-ES" sz="2000" spc="-50" dirty="0"/>
              <a:t>formular</a:t>
            </a:r>
            <a:r>
              <a:rPr lang="es-ES" sz="2000" spc="-165" dirty="0"/>
              <a:t> </a:t>
            </a:r>
            <a:r>
              <a:rPr lang="es-ES" sz="2000" dirty="0"/>
              <a:t>una</a:t>
            </a:r>
            <a:r>
              <a:rPr lang="es-ES" sz="2000" spc="-175" dirty="0"/>
              <a:t> </a:t>
            </a:r>
            <a:r>
              <a:rPr lang="es-ES" sz="2000" spc="-35" dirty="0"/>
              <a:t>serie</a:t>
            </a:r>
            <a:r>
              <a:rPr lang="es-ES" sz="2000" spc="-170" dirty="0"/>
              <a:t> </a:t>
            </a:r>
            <a:r>
              <a:rPr lang="es-ES" sz="2000" spc="-25" dirty="0"/>
              <a:t>de</a:t>
            </a:r>
            <a:r>
              <a:rPr lang="es-ES" sz="2000" spc="-175" dirty="0"/>
              <a:t> </a:t>
            </a:r>
            <a:r>
              <a:rPr lang="es-ES" sz="2000" dirty="0"/>
              <a:t>recomendaciones</a:t>
            </a:r>
            <a:r>
              <a:rPr lang="es-ES" sz="2000" spc="-190" dirty="0"/>
              <a:t> </a:t>
            </a:r>
            <a:r>
              <a:rPr lang="es-ES" sz="2000" spc="-95" dirty="0"/>
              <a:t>y</a:t>
            </a:r>
            <a:r>
              <a:rPr lang="es-ES" sz="2000" spc="-175" dirty="0"/>
              <a:t> </a:t>
            </a:r>
            <a:r>
              <a:rPr lang="es-ES" sz="2000" spc="-10" dirty="0"/>
              <a:t>propuestas </a:t>
            </a:r>
            <a:r>
              <a:rPr lang="es-ES" sz="2000" dirty="0"/>
              <a:t>que</a:t>
            </a:r>
            <a:r>
              <a:rPr lang="es-ES" sz="2000" spc="-170" dirty="0"/>
              <a:t> </a:t>
            </a:r>
            <a:r>
              <a:rPr lang="es-ES" sz="2000" spc="-55" dirty="0"/>
              <a:t>permitan</a:t>
            </a:r>
            <a:r>
              <a:rPr lang="es-ES" sz="2000" spc="-160" dirty="0"/>
              <a:t> </a:t>
            </a:r>
            <a:r>
              <a:rPr lang="es-ES" sz="2000" spc="-40" dirty="0"/>
              <a:t>avanzar</a:t>
            </a:r>
            <a:r>
              <a:rPr lang="es-ES" sz="2000" spc="-175" dirty="0"/>
              <a:t> </a:t>
            </a:r>
            <a:r>
              <a:rPr lang="es-ES" sz="2000" spc="-20" dirty="0"/>
              <a:t>en</a:t>
            </a:r>
            <a:r>
              <a:rPr lang="es-ES" sz="2000" spc="-155" dirty="0"/>
              <a:t> </a:t>
            </a:r>
            <a:r>
              <a:rPr lang="es-ES" sz="2000" spc="-45" dirty="0"/>
              <a:t>la</a:t>
            </a:r>
            <a:r>
              <a:rPr lang="es-ES" sz="2000" spc="-145" dirty="0"/>
              <a:t> </a:t>
            </a:r>
            <a:r>
              <a:rPr lang="es-ES" sz="2000" spc="-40" dirty="0"/>
              <a:t>inversión</a:t>
            </a:r>
            <a:r>
              <a:rPr lang="es-ES" sz="2000" spc="-180" dirty="0"/>
              <a:t> </a:t>
            </a:r>
            <a:r>
              <a:rPr lang="es-ES" sz="2000" spc="-20" dirty="0"/>
              <a:t>en</a:t>
            </a:r>
            <a:r>
              <a:rPr lang="es-ES" sz="2000" spc="-155" dirty="0"/>
              <a:t> </a:t>
            </a:r>
            <a:r>
              <a:rPr lang="es-ES" sz="2000" dirty="0"/>
              <a:t>estas</a:t>
            </a:r>
            <a:r>
              <a:rPr lang="es-ES" sz="2000" spc="-160" dirty="0"/>
              <a:t> </a:t>
            </a:r>
            <a:r>
              <a:rPr lang="es-ES" sz="2000" spc="-10" dirty="0"/>
              <a:t>infraestructuras.</a:t>
            </a:r>
          </a:p>
          <a:p>
            <a:pPr marL="241300" marR="198755" indent="-228600">
              <a:lnSpc>
                <a:spcPct val="90000"/>
              </a:lnSpc>
              <a:spcBef>
                <a:spcPts val="1000"/>
              </a:spcBef>
              <a:buFont typeface="Arial MT"/>
              <a:buChar char="•"/>
              <a:tabLst>
                <a:tab pos="241300" algn="l"/>
              </a:tabLst>
            </a:pPr>
            <a:endParaRPr lang="es-ES" spc="-1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3DC8DE1-9FE7-C36E-F4E2-ED525C622C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43" y="476672"/>
            <a:ext cx="8230313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081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68BF80-D835-7AA5-52CC-D71F9A07F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0662"/>
            <a:ext cx="8229600" cy="850106"/>
          </a:xfrm>
        </p:spPr>
        <p:txBody>
          <a:bodyPr/>
          <a:lstStyle/>
          <a:p>
            <a:r>
              <a:rPr lang="es-ES" dirty="0">
                <a:solidFill>
                  <a:schemeClr val="bg1"/>
                </a:solidFill>
              </a:rPr>
              <a:t>RESULTADOS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45FA657-EB25-45A8-480E-BE989D9A1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14</a:t>
            </a:fld>
            <a:endParaRPr lang="es-ES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D7630C5E-43DC-5196-75BA-CAD40F7FB5B8}"/>
              </a:ext>
            </a:extLst>
          </p:cNvPr>
          <p:cNvSpPr txBox="1"/>
          <p:nvPr/>
        </p:nvSpPr>
        <p:spPr>
          <a:xfrm>
            <a:off x="827584" y="2420888"/>
            <a:ext cx="7677472" cy="2496453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469900" marR="1024890" indent="-457200" algn="just">
              <a:lnSpc>
                <a:spcPts val="2160"/>
              </a:lnSpc>
              <a:spcBef>
                <a:spcPts val="375"/>
              </a:spcBef>
              <a:buFont typeface="Wingdings" panose="05000000000000000000" pitchFamily="2" charset="2"/>
              <a:buChar char="Ø"/>
              <a:tabLst>
                <a:tab pos="241300" algn="l"/>
              </a:tabLst>
            </a:pPr>
            <a:r>
              <a:rPr sz="2800" dirty="0">
                <a:cs typeface="Trebuchet MS"/>
              </a:rPr>
              <a:t>Los</a:t>
            </a:r>
            <a:r>
              <a:rPr sz="2800" spc="-130" dirty="0">
                <a:cs typeface="Trebuchet MS"/>
              </a:rPr>
              <a:t> </a:t>
            </a:r>
            <a:r>
              <a:rPr sz="2800" spc="-10" dirty="0">
                <a:cs typeface="Trebuchet MS"/>
              </a:rPr>
              <a:t>resultados</a:t>
            </a:r>
            <a:r>
              <a:rPr sz="2800" spc="-140" dirty="0">
                <a:cs typeface="Trebuchet MS"/>
              </a:rPr>
              <a:t> </a:t>
            </a:r>
            <a:r>
              <a:rPr sz="2800" spc="-10" dirty="0">
                <a:cs typeface="Trebuchet MS"/>
              </a:rPr>
              <a:t>obtenidos</a:t>
            </a:r>
            <a:r>
              <a:rPr sz="2800" spc="-150" dirty="0">
                <a:cs typeface="Trebuchet MS"/>
              </a:rPr>
              <a:t> </a:t>
            </a:r>
            <a:r>
              <a:rPr sz="2800" spc="-95" dirty="0">
                <a:cs typeface="Trebuchet MS"/>
              </a:rPr>
              <a:t>reflejan</a:t>
            </a:r>
            <a:r>
              <a:rPr sz="2800" spc="-145" dirty="0">
                <a:cs typeface="Trebuchet MS"/>
              </a:rPr>
              <a:t> </a:t>
            </a:r>
            <a:r>
              <a:rPr sz="2800" spc="-45" dirty="0">
                <a:cs typeface="Trebuchet MS"/>
              </a:rPr>
              <a:t>la</a:t>
            </a:r>
            <a:r>
              <a:rPr sz="2800" spc="-140" dirty="0">
                <a:cs typeface="Trebuchet MS"/>
              </a:rPr>
              <a:t> </a:t>
            </a:r>
            <a:r>
              <a:rPr sz="2800" spc="-35" dirty="0">
                <a:cs typeface="Trebuchet MS"/>
              </a:rPr>
              <a:t>contribución</a:t>
            </a:r>
            <a:r>
              <a:rPr sz="2800" spc="-180" dirty="0">
                <a:cs typeface="Trebuchet MS"/>
              </a:rPr>
              <a:t> </a:t>
            </a:r>
            <a:r>
              <a:rPr sz="2800" spc="-50" dirty="0">
                <a:cs typeface="Trebuchet MS"/>
              </a:rPr>
              <a:t>del</a:t>
            </a:r>
            <a:r>
              <a:rPr sz="2800" spc="-130" dirty="0">
                <a:cs typeface="Trebuchet MS"/>
              </a:rPr>
              <a:t> </a:t>
            </a:r>
            <a:r>
              <a:rPr sz="2800" spc="-35" dirty="0">
                <a:cs typeface="Trebuchet MS"/>
              </a:rPr>
              <a:t>programa</a:t>
            </a:r>
            <a:r>
              <a:rPr sz="2800" spc="-145" dirty="0">
                <a:cs typeface="Trebuchet MS"/>
              </a:rPr>
              <a:t> </a:t>
            </a:r>
            <a:r>
              <a:rPr sz="2800" spc="-20" dirty="0">
                <a:cs typeface="Trebuchet MS"/>
              </a:rPr>
              <a:t>de</a:t>
            </a:r>
            <a:r>
              <a:rPr sz="2800" spc="-140" dirty="0">
                <a:cs typeface="Trebuchet MS"/>
              </a:rPr>
              <a:t> </a:t>
            </a:r>
            <a:r>
              <a:rPr sz="2800" spc="-10" dirty="0">
                <a:cs typeface="Trebuchet MS"/>
              </a:rPr>
              <a:t>Escuelas </a:t>
            </a:r>
            <a:r>
              <a:rPr sz="2800" dirty="0">
                <a:cs typeface="Trebuchet MS"/>
              </a:rPr>
              <a:t>Conectadas</a:t>
            </a:r>
            <a:r>
              <a:rPr sz="2800" spc="-180" dirty="0">
                <a:cs typeface="Trebuchet MS"/>
              </a:rPr>
              <a:t> </a:t>
            </a:r>
            <a:r>
              <a:rPr sz="2800" spc="-20" dirty="0">
                <a:cs typeface="Trebuchet MS"/>
              </a:rPr>
              <a:t>en</a:t>
            </a:r>
            <a:r>
              <a:rPr sz="2800" spc="-150" dirty="0">
                <a:cs typeface="Trebuchet MS"/>
              </a:rPr>
              <a:t> </a:t>
            </a:r>
            <a:r>
              <a:rPr sz="2800" spc="-60" dirty="0">
                <a:cs typeface="Trebuchet MS"/>
              </a:rPr>
              <a:t>el</a:t>
            </a:r>
            <a:r>
              <a:rPr sz="2800" spc="-140" dirty="0">
                <a:cs typeface="Trebuchet MS"/>
              </a:rPr>
              <a:t> </a:t>
            </a:r>
            <a:r>
              <a:rPr sz="2800" spc="-25" dirty="0">
                <a:cs typeface="Trebuchet MS"/>
              </a:rPr>
              <a:t>aumento</a:t>
            </a:r>
            <a:r>
              <a:rPr sz="2800" spc="-155" dirty="0">
                <a:cs typeface="Trebuchet MS"/>
              </a:rPr>
              <a:t> </a:t>
            </a:r>
            <a:r>
              <a:rPr sz="2800" spc="-50" dirty="0">
                <a:cs typeface="Trebuchet MS"/>
              </a:rPr>
              <a:t>del</a:t>
            </a:r>
            <a:r>
              <a:rPr sz="2800" spc="-140" dirty="0">
                <a:cs typeface="Trebuchet MS"/>
              </a:rPr>
              <a:t> </a:t>
            </a:r>
            <a:r>
              <a:rPr sz="2800" spc="65" dirty="0">
                <a:cs typeface="Trebuchet MS"/>
              </a:rPr>
              <a:t>uso</a:t>
            </a:r>
            <a:r>
              <a:rPr sz="2800" spc="-145" dirty="0">
                <a:cs typeface="Trebuchet MS"/>
              </a:rPr>
              <a:t> </a:t>
            </a:r>
            <a:r>
              <a:rPr sz="2800" spc="-20" dirty="0">
                <a:cs typeface="Trebuchet MS"/>
              </a:rPr>
              <a:t>de</a:t>
            </a:r>
            <a:r>
              <a:rPr sz="2800" spc="-140" dirty="0">
                <a:cs typeface="Trebuchet MS"/>
              </a:rPr>
              <a:t> </a:t>
            </a:r>
            <a:r>
              <a:rPr sz="2800" dirty="0">
                <a:cs typeface="Trebuchet MS"/>
              </a:rPr>
              <a:t>las</a:t>
            </a:r>
            <a:r>
              <a:rPr sz="2800" spc="-145" dirty="0">
                <a:cs typeface="Trebuchet MS"/>
              </a:rPr>
              <a:t> </a:t>
            </a:r>
            <a:r>
              <a:rPr sz="2800" spc="-30" dirty="0">
                <a:cs typeface="Trebuchet MS"/>
              </a:rPr>
              <a:t>TIC</a:t>
            </a:r>
            <a:r>
              <a:rPr sz="2800" spc="-125" dirty="0">
                <a:cs typeface="Trebuchet MS"/>
              </a:rPr>
              <a:t> </a:t>
            </a:r>
            <a:r>
              <a:rPr sz="2800" spc="-20" dirty="0">
                <a:cs typeface="Trebuchet MS"/>
              </a:rPr>
              <a:t>en</a:t>
            </a:r>
            <a:r>
              <a:rPr sz="2800" spc="-140" dirty="0">
                <a:cs typeface="Trebuchet MS"/>
              </a:rPr>
              <a:t> </a:t>
            </a:r>
            <a:r>
              <a:rPr sz="2800" dirty="0">
                <a:cs typeface="Trebuchet MS"/>
              </a:rPr>
              <a:t>los</a:t>
            </a:r>
            <a:r>
              <a:rPr sz="2800" spc="-135" dirty="0">
                <a:cs typeface="Trebuchet MS"/>
              </a:rPr>
              <a:t> </a:t>
            </a:r>
            <a:r>
              <a:rPr sz="2800" spc="-20" dirty="0" err="1">
                <a:cs typeface="Trebuchet MS"/>
              </a:rPr>
              <a:t>centros</a:t>
            </a:r>
            <a:r>
              <a:rPr sz="2800" spc="-150" dirty="0">
                <a:cs typeface="Trebuchet MS"/>
              </a:rPr>
              <a:t> </a:t>
            </a:r>
            <a:r>
              <a:rPr sz="2800" spc="-10" dirty="0" err="1">
                <a:cs typeface="Trebuchet MS"/>
              </a:rPr>
              <a:t>educativos</a:t>
            </a:r>
            <a:r>
              <a:rPr lang="es-ES" sz="2800" spc="-10" dirty="0">
                <a:cs typeface="Trebuchet MS"/>
              </a:rPr>
              <a:t>.</a:t>
            </a:r>
          </a:p>
          <a:p>
            <a:pPr marL="12700" marR="1024890" algn="just">
              <a:lnSpc>
                <a:spcPts val="2160"/>
              </a:lnSpc>
              <a:spcBef>
                <a:spcPts val="375"/>
              </a:spcBef>
              <a:tabLst>
                <a:tab pos="241300" algn="l"/>
              </a:tabLst>
            </a:pPr>
            <a:endParaRPr sz="2800" dirty="0">
              <a:cs typeface="Trebuchet MS"/>
            </a:endParaRPr>
          </a:p>
          <a:p>
            <a:pPr marL="469900" marR="5080" indent="-457200" algn="just">
              <a:lnSpc>
                <a:spcPts val="2170"/>
              </a:lnSpc>
              <a:spcBef>
                <a:spcPts val="990"/>
              </a:spcBef>
              <a:buFont typeface="Wingdings" panose="05000000000000000000" pitchFamily="2" charset="2"/>
              <a:buChar char="Ø"/>
              <a:tabLst>
                <a:tab pos="241300" algn="l"/>
              </a:tabLst>
            </a:pPr>
            <a:r>
              <a:rPr sz="2800" dirty="0">
                <a:cs typeface="Trebuchet MS"/>
              </a:rPr>
              <a:t>¿Disponer</a:t>
            </a:r>
            <a:r>
              <a:rPr sz="2800" spc="-165" dirty="0">
                <a:cs typeface="Trebuchet MS"/>
              </a:rPr>
              <a:t> </a:t>
            </a:r>
            <a:r>
              <a:rPr sz="2800" spc="-20" dirty="0">
                <a:cs typeface="Trebuchet MS"/>
              </a:rPr>
              <a:t>de</a:t>
            </a:r>
            <a:r>
              <a:rPr sz="2800" spc="-140" dirty="0">
                <a:cs typeface="Trebuchet MS"/>
              </a:rPr>
              <a:t> </a:t>
            </a:r>
            <a:r>
              <a:rPr sz="2800" dirty="0">
                <a:cs typeface="Trebuchet MS"/>
              </a:rPr>
              <a:t>banda</a:t>
            </a:r>
            <a:r>
              <a:rPr sz="2800" spc="-155" dirty="0">
                <a:cs typeface="Trebuchet MS"/>
              </a:rPr>
              <a:t> </a:t>
            </a:r>
            <a:r>
              <a:rPr sz="2800" dirty="0">
                <a:cs typeface="Trebuchet MS"/>
              </a:rPr>
              <a:t>ancha</a:t>
            </a:r>
            <a:r>
              <a:rPr sz="2800" spc="-145" dirty="0">
                <a:cs typeface="Trebuchet MS"/>
              </a:rPr>
              <a:t> </a:t>
            </a:r>
            <a:r>
              <a:rPr sz="2800" spc="-20" dirty="0">
                <a:cs typeface="Trebuchet MS"/>
              </a:rPr>
              <a:t>de</a:t>
            </a:r>
            <a:r>
              <a:rPr sz="2800" spc="-145" dirty="0">
                <a:cs typeface="Trebuchet MS"/>
              </a:rPr>
              <a:t> </a:t>
            </a:r>
            <a:r>
              <a:rPr sz="2800" spc="-60" dirty="0">
                <a:cs typeface="Trebuchet MS"/>
              </a:rPr>
              <a:t>alta</a:t>
            </a:r>
            <a:r>
              <a:rPr sz="2800" spc="-120" dirty="0">
                <a:cs typeface="Trebuchet MS"/>
              </a:rPr>
              <a:t> </a:t>
            </a:r>
            <a:r>
              <a:rPr sz="2800" spc="-30" dirty="0">
                <a:cs typeface="Trebuchet MS"/>
              </a:rPr>
              <a:t>velocidad</a:t>
            </a:r>
            <a:r>
              <a:rPr sz="2800" spc="-160" dirty="0">
                <a:cs typeface="Trebuchet MS"/>
              </a:rPr>
              <a:t> </a:t>
            </a:r>
            <a:r>
              <a:rPr sz="2800" spc="55" dirty="0">
                <a:cs typeface="Trebuchet MS"/>
              </a:rPr>
              <a:t>se</a:t>
            </a:r>
            <a:r>
              <a:rPr sz="2800" spc="-135" dirty="0">
                <a:cs typeface="Trebuchet MS"/>
              </a:rPr>
              <a:t> </a:t>
            </a:r>
            <a:r>
              <a:rPr sz="2800" spc="-40" dirty="0">
                <a:cs typeface="Trebuchet MS"/>
              </a:rPr>
              <a:t>traduce</a:t>
            </a:r>
            <a:r>
              <a:rPr sz="2800" spc="-150" dirty="0">
                <a:cs typeface="Trebuchet MS"/>
              </a:rPr>
              <a:t> </a:t>
            </a:r>
            <a:r>
              <a:rPr sz="2800" spc="-20" dirty="0">
                <a:cs typeface="Trebuchet MS"/>
              </a:rPr>
              <a:t>en</a:t>
            </a:r>
            <a:r>
              <a:rPr sz="2800" spc="-155" dirty="0">
                <a:cs typeface="Trebuchet MS"/>
              </a:rPr>
              <a:t> </a:t>
            </a:r>
            <a:r>
              <a:rPr sz="2800" dirty="0">
                <a:cs typeface="Trebuchet MS"/>
              </a:rPr>
              <a:t>una</a:t>
            </a:r>
            <a:r>
              <a:rPr sz="2800" spc="-150" dirty="0">
                <a:cs typeface="Trebuchet MS"/>
              </a:rPr>
              <a:t> </a:t>
            </a:r>
            <a:r>
              <a:rPr sz="2800" dirty="0">
                <a:cs typeface="Trebuchet MS"/>
              </a:rPr>
              <a:t>adopción</a:t>
            </a:r>
            <a:r>
              <a:rPr sz="2800" spc="-165" dirty="0">
                <a:cs typeface="Trebuchet MS"/>
              </a:rPr>
              <a:t> </a:t>
            </a:r>
            <a:r>
              <a:rPr sz="2800" spc="-95" dirty="0">
                <a:cs typeface="Trebuchet MS"/>
              </a:rPr>
              <a:t>y</a:t>
            </a:r>
            <a:r>
              <a:rPr sz="2800" spc="-145" dirty="0">
                <a:cs typeface="Trebuchet MS"/>
              </a:rPr>
              <a:t> </a:t>
            </a:r>
            <a:r>
              <a:rPr sz="2800" spc="-75" dirty="0">
                <a:cs typeface="Trebuchet MS"/>
              </a:rPr>
              <a:t>mejor</a:t>
            </a:r>
            <a:r>
              <a:rPr sz="2800" spc="-145" dirty="0">
                <a:cs typeface="Trebuchet MS"/>
              </a:rPr>
              <a:t> </a:t>
            </a:r>
            <a:r>
              <a:rPr sz="2800" spc="40" dirty="0">
                <a:cs typeface="Trebuchet MS"/>
              </a:rPr>
              <a:t>uso </a:t>
            </a:r>
            <a:r>
              <a:rPr sz="2800" spc="-20" dirty="0">
                <a:cs typeface="Trebuchet MS"/>
              </a:rPr>
              <a:t>de</a:t>
            </a:r>
            <a:r>
              <a:rPr sz="2800" spc="-155" dirty="0">
                <a:cs typeface="Trebuchet MS"/>
              </a:rPr>
              <a:t> </a:t>
            </a:r>
            <a:r>
              <a:rPr sz="2800" dirty="0">
                <a:cs typeface="Trebuchet MS"/>
              </a:rPr>
              <a:t>las</a:t>
            </a:r>
            <a:r>
              <a:rPr sz="2800" spc="-130" dirty="0">
                <a:cs typeface="Trebuchet MS"/>
              </a:rPr>
              <a:t> </a:t>
            </a:r>
            <a:r>
              <a:rPr sz="2800" spc="-30" dirty="0">
                <a:cs typeface="Trebuchet MS"/>
              </a:rPr>
              <a:t>TIC</a:t>
            </a:r>
            <a:r>
              <a:rPr sz="2800" spc="-155" dirty="0">
                <a:cs typeface="Trebuchet MS"/>
              </a:rPr>
              <a:t> </a:t>
            </a:r>
            <a:r>
              <a:rPr sz="2800" spc="-20" dirty="0">
                <a:cs typeface="Trebuchet MS"/>
              </a:rPr>
              <a:t>en</a:t>
            </a:r>
            <a:r>
              <a:rPr sz="2800" spc="-150" dirty="0">
                <a:cs typeface="Trebuchet MS"/>
              </a:rPr>
              <a:t> </a:t>
            </a:r>
            <a:r>
              <a:rPr sz="2800" dirty="0">
                <a:cs typeface="Trebuchet MS"/>
              </a:rPr>
              <a:t>las</a:t>
            </a:r>
            <a:r>
              <a:rPr sz="2800" spc="-140" dirty="0">
                <a:cs typeface="Trebuchet MS"/>
              </a:rPr>
              <a:t> </a:t>
            </a:r>
            <a:r>
              <a:rPr sz="2800" spc="40" dirty="0" err="1">
                <a:cs typeface="Trebuchet MS"/>
              </a:rPr>
              <a:t>escuelas</a:t>
            </a:r>
            <a:r>
              <a:rPr sz="2800" spc="40" dirty="0">
                <a:cs typeface="Trebuchet MS"/>
              </a:rPr>
              <a:t>?</a:t>
            </a:r>
            <a:r>
              <a:rPr lang="es-ES" sz="2800" spc="40" dirty="0">
                <a:cs typeface="Trebuchet MS"/>
              </a:rPr>
              <a:t> </a:t>
            </a:r>
            <a:r>
              <a:rPr sz="2800" spc="40" dirty="0">
                <a:cs typeface="Trebuchet MS"/>
              </a:rPr>
              <a:t>SÍ</a:t>
            </a:r>
            <a:endParaRPr sz="2800" dirty="0"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095939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5816727" y="4046887"/>
            <a:ext cx="1029176" cy="1029176"/>
            <a:chOff x="7755635" y="4252848"/>
            <a:chExt cx="1372235" cy="1372235"/>
          </a:xfrm>
        </p:grpSpPr>
        <p:sp>
          <p:nvSpPr>
            <p:cNvPr id="4" name="object 4"/>
            <p:cNvSpPr/>
            <p:nvPr/>
          </p:nvSpPr>
          <p:spPr>
            <a:xfrm>
              <a:off x="7755635" y="4252848"/>
              <a:ext cx="1372235" cy="1372235"/>
            </a:xfrm>
            <a:custGeom>
              <a:avLst/>
              <a:gdLst/>
              <a:ahLst/>
              <a:cxnLst/>
              <a:rect l="l" t="t" r="r" b="b"/>
              <a:pathLst>
                <a:path w="1372234" h="1372235">
                  <a:moveTo>
                    <a:pt x="686054" y="0"/>
                  </a:moveTo>
                  <a:lnTo>
                    <a:pt x="637050" y="1722"/>
                  </a:lnTo>
                  <a:lnTo>
                    <a:pt x="588978" y="6811"/>
                  </a:lnTo>
                  <a:lnTo>
                    <a:pt x="541952" y="15151"/>
                  </a:lnTo>
                  <a:lnTo>
                    <a:pt x="496091" y="26626"/>
                  </a:lnTo>
                  <a:lnTo>
                    <a:pt x="451508" y="41121"/>
                  </a:lnTo>
                  <a:lnTo>
                    <a:pt x="408321" y="58518"/>
                  </a:lnTo>
                  <a:lnTo>
                    <a:pt x="366645" y="78703"/>
                  </a:lnTo>
                  <a:lnTo>
                    <a:pt x="326596" y="101558"/>
                  </a:lnTo>
                  <a:lnTo>
                    <a:pt x="288290" y="126969"/>
                  </a:lnTo>
                  <a:lnTo>
                    <a:pt x="251844" y="154819"/>
                  </a:lnTo>
                  <a:lnTo>
                    <a:pt x="217372" y="184992"/>
                  </a:lnTo>
                  <a:lnTo>
                    <a:pt x="184992" y="217372"/>
                  </a:lnTo>
                  <a:lnTo>
                    <a:pt x="154819" y="251844"/>
                  </a:lnTo>
                  <a:lnTo>
                    <a:pt x="126969" y="288290"/>
                  </a:lnTo>
                  <a:lnTo>
                    <a:pt x="101558" y="326596"/>
                  </a:lnTo>
                  <a:lnTo>
                    <a:pt x="78703" y="366645"/>
                  </a:lnTo>
                  <a:lnTo>
                    <a:pt x="58518" y="408321"/>
                  </a:lnTo>
                  <a:lnTo>
                    <a:pt x="41121" y="451508"/>
                  </a:lnTo>
                  <a:lnTo>
                    <a:pt x="26626" y="496091"/>
                  </a:lnTo>
                  <a:lnTo>
                    <a:pt x="15151" y="541952"/>
                  </a:lnTo>
                  <a:lnTo>
                    <a:pt x="6811" y="588978"/>
                  </a:lnTo>
                  <a:lnTo>
                    <a:pt x="1722" y="637050"/>
                  </a:lnTo>
                  <a:lnTo>
                    <a:pt x="0" y="686053"/>
                  </a:lnTo>
                  <a:lnTo>
                    <a:pt x="1722" y="735041"/>
                  </a:lnTo>
                  <a:lnTo>
                    <a:pt x="6811" y="783099"/>
                  </a:lnTo>
                  <a:lnTo>
                    <a:pt x="15151" y="830112"/>
                  </a:lnTo>
                  <a:lnTo>
                    <a:pt x="26626" y="875962"/>
                  </a:lnTo>
                  <a:lnTo>
                    <a:pt x="41121" y="920534"/>
                  </a:lnTo>
                  <a:lnTo>
                    <a:pt x="58518" y="963713"/>
                  </a:lnTo>
                  <a:lnTo>
                    <a:pt x="78703" y="1005381"/>
                  </a:lnTo>
                  <a:lnTo>
                    <a:pt x="101558" y="1045423"/>
                  </a:lnTo>
                  <a:lnTo>
                    <a:pt x="126969" y="1083723"/>
                  </a:lnTo>
                  <a:lnTo>
                    <a:pt x="154819" y="1120164"/>
                  </a:lnTo>
                  <a:lnTo>
                    <a:pt x="184992" y="1154632"/>
                  </a:lnTo>
                  <a:lnTo>
                    <a:pt x="217372" y="1187009"/>
                  </a:lnTo>
                  <a:lnTo>
                    <a:pt x="251844" y="1217179"/>
                  </a:lnTo>
                  <a:lnTo>
                    <a:pt x="288290" y="1245027"/>
                  </a:lnTo>
                  <a:lnTo>
                    <a:pt x="326596" y="1270436"/>
                  </a:lnTo>
                  <a:lnTo>
                    <a:pt x="366645" y="1293291"/>
                  </a:lnTo>
                  <a:lnTo>
                    <a:pt x="408321" y="1313475"/>
                  </a:lnTo>
                  <a:lnTo>
                    <a:pt x="451508" y="1330872"/>
                  </a:lnTo>
                  <a:lnTo>
                    <a:pt x="496091" y="1345366"/>
                  </a:lnTo>
                  <a:lnTo>
                    <a:pt x="541952" y="1356841"/>
                  </a:lnTo>
                  <a:lnTo>
                    <a:pt x="588978" y="1365182"/>
                  </a:lnTo>
                  <a:lnTo>
                    <a:pt x="637050" y="1370271"/>
                  </a:lnTo>
                  <a:lnTo>
                    <a:pt x="686054" y="1371993"/>
                  </a:lnTo>
                  <a:lnTo>
                    <a:pt x="735041" y="1370271"/>
                  </a:lnTo>
                  <a:lnTo>
                    <a:pt x="783099" y="1365182"/>
                  </a:lnTo>
                  <a:lnTo>
                    <a:pt x="830111" y="1356841"/>
                  </a:lnTo>
                  <a:lnTo>
                    <a:pt x="875961" y="1345366"/>
                  </a:lnTo>
                  <a:lnTo>
                    <a:pt x="920533" y="1330872"/>
                  </a:lnTo>
                  <a:lnTo>
                    <a:pt x="963711" y="1313475"/>
                  </a:lnTo>
                  <a:lnTo>
                    <a:pt x="1005378" y="1293291"/>
                  </a:lnTo>
                  <a:lnTo>
                    <a:pt x="1045419" y="1270436"/>
                  </a:lnTo>
                  <a:lnTo>
                    <a:pt x="1083719" y="1245027"/>
                  </a:lnTo>
                  <a:lnTo>
                    <a:pt x="1120159" y="1217179"/>
                  </a:lnTo>
                  <a:lnTo>
                    <a:pt x="1154626" y="1187009"/>
                  </a:lnTo>
                  <a:lnTo>
                    <a:pt x="1187002" y="1154632"/>
                  </a:lnTo>
                  <a:lnTo>
                    <a:pt x="1217171" y="1120164"/>
                  </a:lnTo>
                  <a:lnTo>
                    <a:pt x="1245018" y="1083723"/>
                  </a:lnTo>
                  <a:lnTo>
                    <a:pt x="1270427" y="1045423"/>
                  </a:lnTo>
                  <a:lnTo>
                    <a:pt x="1293281" y="1005381"/>
                  </a:lnTo>
                  <a:lnTo>
                    <a:pt x="1313464" y="963713"/>
                  </a:lnTo>
                  <a:lnTo>
                    <a:pt x="1330861" y="920534"/>
                  </a:lnTo>
                  <a:lnTo>
                    <a:pt x="1345354" y="875962"/>
                  </a:lnTo>
                  <a:lnTo>
                    <a:pt x="1356829" y="830112"/>
                  </a:lnTo>
                  <a:lnTo>
                    <a:pt x="1365169" y="783099"/>
                  </a:lnTo>
                  <a:lnTo>
                    <a:pt x="1370258" y="735041"/>
                  </a:lnTo>
                  <a:lnTo>
                    <a:pt x="1371981" y="686053"/>
                  </a:lnTo>
                  <a:lnTo>
                    <a:pt x="1370258" y="637050"/>
                  </a:lnTo>
                  <a:lnTo>
                    <a:pt x="1365169" y="588978"/>
                  </a:lnTo>
                  <a:lnTo>
                    <a:pt x="1356829" y="541952"/>
                  </a:lnTo>
                  <a:lnTo>
                    <a:pt x="1345354" y="496091"/>
                  </a:lnTo>
                  <a:lnTo>
                    <a:pt x="1330861" y="451508"/>
                  </a:lnTo>
                  <a:lnTo>
                    <a:pt x="1313464" y="408321"/>
                  </a:lnTo>
                  <a:lnTo>
                    <a:pt x="1293281" y="366645"/>
                  </a:lnTo>
                  <a:lnTo>
                    <a:pt x="1270427" y="326596"/>
                  </a:lnTo>
                  <a:lnTo>
                    <a:pt x="1245018" y="288290"/>
                  </a:lnTo>
                  <a:lnTo>
                    <a:pt x="1217171" y="251844"/>
                  </a:lnTo>
                  <a:lnTo>
                    <a:pt x="1187002" y="217372"/>
                  </a:lnTo>
                  <a:lnTo>
                    <a:pt x="1154626" y="184992"/>
                  </a:lnTo>
                  <a:lnTo>
                    <a:pt x="1120159" y="154819"/>
                  </a:lnTo>
                  <a:lnTo>
                    <a:pt x="1083719" y="126969"/>
                  </a:lnTo>
                  <a:lnTo>
                    <a:pt x="1045419" y="101558"/>
                  </a:lnTo>
                  <a:lnTo>
                    <a:pt x="1005378" y="78703"/>
                  </a:lnTo>
                  <a:lnTo>
                    <a:pt x="963711" y="58518"/>
                  </a:lnTo>
                  <a:lnTo>
                    <a:pt x="920533" y="41121"/>
                  </a:lnTo>
                  <a:lnTo>
                    <a:pt x="875961" y="26626"/>
                  </a:lnTo>
                  <a:lnTo>
                    <a:pt x="830111" y="15151"/>
                  </a:lnTo>
                  <a:lnTo>
                    <a:pt x="783099" y="6811"/>
                  </a:lnTo>
                  <a:lnTo>
                    <a:pt x="735041" y="1722"/>
                  </a:lnTo>
                  <a:lnTo>
                    <a:pt x="686054" y="0"/>
                  </a:lnTo>
                  <a:close/>
                </a:path>
              </a:pathLst>
            </a:custGeom>
            <a:solidFill>
              <a:srgbClr val="5AA1AD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56431" y="4695454"/>
              <a:ext cx="112948" cy="11295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56431" y="4930771"/>
              <a:ext cx="112948" cy="22590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63406" y="4695454"/>
              <a:ext cx="112948" cy="11295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26081" y="4930771"/>
              <a:ext cx="187758" cy="22590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37561" y="4695454"/>
              <a:ext cx="112948" cy="11295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37561" y="4930771"/>
              <a:ext cx="112948" cy="225904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8102102" y="4827231"/>
              <a:ext cx="810260" cy="188595"/>
            </a:xfrm>
            <a:custGeom>
              <a:avLst/>
              <a:gdLst/>
              <a:ahLst/>
              <a:cxnLst/>
              <a:rect l="l" t="t" r="r" b="b"/>
              <a:pathLst>
                <a:path w="810259" h="188595">
                  <a:moveTo>
                    <a:pt x="691941" y="0"/>
                  </a:moveTo>
                  <a:lnTo>
                    <a:pt x="632439" y="16966"/>
                  </a:lnTo>
                  <a:lnTo>
                    <a:pt x="595527" y="91671"/>
                  </a:lnTo>
                  <a:lnTo>
                    <a:pt x="575565" y="37203"/>
                  </a:lnTo>
                  <a:lnTo>
                    <a:pt x="568249" y="26011"/>
                  </a:lnTo>
                  <a:lnTo>
                    <a:pt x="558403" y="16966"/>
                  </a:lnTo>
                  <a:lnTo>
                    <a:pt x="529561" y="4241"/>
                  </a:lnTo>
                  <a:lnTo>
                    <a:pt x="498906" y="0"/>
                  </a:lnTo>
                  <a:lnTo>
                    <a:pt x="468253" y="4241"/>
                  </a:lnTo>
                  <a:lnTo>
                    <a:pt x="439415" y="16966"/>
                  </a:lnTo>
                  <a:lnTo>
                    <a:pt x="429569" y="26015"/>
                  </a:lnTo>
                  <a:lnTo>
                    <a:pt x="422253" y="37211"/>
                  </a:lnTo>
                  <a:lnTo>
                    <a:pt x="404997" y="84855"/>
                  </a:lnTo>
                  <a:lnTo>
                    <a:pt x="387443" y="37235"/>
                  </a:lnTo>
                  <a:lnTo>
                    <a:pt x="356504" y="9417"/>
                  </a:lnTo>
                  <a:lnTo>
                    <a:pt x="310803" y="0"/>
                  </a:lnTo>
                  <a:lnTo>
                    <a:pt x="295097" y="833"/>
                  </a:lnTo>
                  <a:lnTo>
                    <a:pt x="251309" y="16942"/>
                  </a:lnTo>
                  <a:lnTo>
                    <a:pt x="214389" y="91656"/>
                  </a:lnTo>
                  <a:lnTo>
                    <a:pt x="194427" y="37180"/>
                  </a:lnTo>
                  <a:lnTo>
                    <a:pt x="163480" y="9379"/>
                  </a:lnTo>
                  <a:lnTo>
                    <a:pt x="117778" y="0"/>
                  </a:lnTo>
                  <a:lnTo>
                    <a:pt x="102074" y="830"/>
                  </a:lnTo>
                  <a:lnTo>
                    <a:pt x="58284" y="16942"/>
                  </a:lnTo>
                  <a:lnTo>
                    <a:pt x="2010" y="145269"/>
                  </a:lnTo>
                  <a:lnTo>
                    <a:pt x="0" y="156920"/>
                  </a:lnTo>
                  <a:lnTo>
                    <a:pt x="2222" y="168169"/>
                  </a:lnTo>
                  <a:lnTo>
                    <a:pt x="8250" y="177923"/>
                  </a:lnTo>
                  <a:lnTo>
                    <a:pt x="21798" y="187045"/>
                  </a:lnTo>
                  <a:lnTo>
                    <a:pt x="36103" y="188057"/>
                  </a:lnTo>
                  <a:lnTo>
                    <a:pt x="40315" y="183845"/>
                  </a:lnTo>
                  <a:lnTo>
                    <a:pt x="40315" y="173444"/>
                  </a:lnTo>
                  <a:lnTo>
                    <a:pt x="36103" y="169232"/>
                  </a:lnTo>
                  <a:lnTo>
                    <a:pt x="25631" y="168047"/>
                  </a:lnTo>
                  <a:lnTo>
                    <a:pt x="19838" y="164800"/>
                  </a:lnTo>
                  <a:lnTo>
                    <a:pt x="60528" y="40325"/>
                  </a:lnTo>
                  <a:lnTo>
                    <a:pt x="104944" y="19480"/>
                  </a:lnTo>
                  <a:lnTo>
                    <a:pt x="130619" y="19485"/>
                  </a:lnTo>
                  <a:lnTo>
                    <a:pt x="171249" y="35815"/>
                  </a:lnTo>
                  <a:lnTo>
                    <a:pt x="204372" y="119486"/>
                  </a:lnTo>
                  <a:lnTo>
                    <a:pt x="195039" y="145269"/>
                  </a:lnTo>
                  <a:lnTo>
                    <a:pt x="193023" y="156921"/>
                  </a:lnTo>
                  <a:lnTo>
                    <a:pt x="195243" y="168172"/>
                  </a:lnTo>
                  <a:lnTo>
                    <a:pt x="201272" y="177927"/>
                  </a:lnTo>
                  <a:lnTo>
                    <a:pt x="214828" y="187045"/>
                  </a:lnTo>
                  <a:lnTo>
                    <a:pt x="229135" y="188057"/>
                  </a:lnTo>
                  <a:lnTo>
                    <a:pt x="233347" y="183845"/>
                  </a:lnTo>
                  <a:lnTo>
                    <a:pt x="233347" y="173444"/>
                  </a:lnTo>
                  <a:lnTo>
                    <a:pt x="229135" y="169232"/>
                  </a:lnTo>
                  <a:lnTo>
                    <a:pt x="218664" y="168047"/>
                  </a:lnTo>
                  <a:lnTo>
                    <a:pt x="212867" y="164800"/>
                  </a:lnTo>
                  <a:lnTo>
                    <a:pt x="253552" y="40325"/>
                  </a:lnTo>
                  <a:lnTo>
                    <a:pt x="297969" y="19480"/>
                  </a:lnTo>
                  <a:lnTo>
                    <a:pt x="323642" y="19485"/>
                  </a:lnTo>
                  <a:lnTo>
                    <a:pt x="364265" y="35815"/>
                  </a:lnTo>
                  <a:lnTo>
                    <a:pt x="394942" y="112662"/>
                  </a:lnTo>
                  <a:lnTo>
                    <a:pt x="383137" y="145245"/>
                  </a:lnTo>
                  <a:lnTo>
                    <a:pt x="381126" y="156901"/>
                  </a:lnTo>
                  <a:lnTo>
                    <a:pt x="383348" y="168152"/>
                  </a:lnTo>
                  <a:lnTo>
                    <a:pt x="389375" y="177907"/>
                  </a:lnTo>
                  <a:lnTo>
                    <a:pt x="402927" y="187030"/>
                  </a:lnTo>
                  <a:lnTo>
                    <a:pt x="417233" y="188041"/>
                  </a:lnTo>
                  <a:lnTo>
                    <a:pt x="421445" y="183821"/>
                  </a:lnTo>
                  <a:lnTo>
                    <a:pt x="421445" y="173428"/>
                  </a:lnTo>
                  <a:lnTo>
                    <a:pt x="417233" y="169216"/>
                  </a:lnTo>
                  <a:lnTo>
                    <a:pt x="406762" y="168024"/>
                  </a:lnTo>
                  <a:lnTo>
                    <a:pt x="400966" y="164784"/>
                  </a:lnTo>
                  <a:lnTo>
                    <a:pt x="441643" y="40372"/>
                  </a:lnTo>
                  <a:lnTo>
                    <a:pt x="498917" y="18856"/>
                  </a:lnTo>
                  <a:lnTo>
                    <a:pt x="523997" y="22251"/>
                  </a:lnTo>
                  <a:lnTo>
                    <a:pt x="547657" y="32434"/>
                  </a:lnTo>
                  <a:lnTo>
                    <a:pt x="556191" y="40372"/>
                  </a:lnTo>
                  <a:lnTo>
                    <a:pt x="585495" y="119494"/>
                  </a:lnTo>
                  <a:lnTo>
                    <a:pt x="576161" y="145269"/>
                  </a:lnTo>
                  <a:lnTo>
                    <a:pt x="574155" y="156920"/>
                  </a:lnTo>
                  <a:lnTo>
                    <a:pt x="576379" y="168169"/>
                  </a:lnTo>
                  <a:lnTo>
                    <a:pt x="582407" y="177923"/>
                  </a:lnTo>
                  <a:lnTo>
                    <a:pt x="595951" y="187045"/>
                  </a:lnTo>
                  <a:lnTo>
                    <a:pt x="610258" y="188057"/>
                  </a:lnTo>
                  <a:lnTo>
                    <a:pt x="614470" y="183845"/>
                  </a:lnTo>
                  <a:lnTo>
                    <a:pt x="614470" y="173444"/>
                  </a:lnTo>
                  <a:lnTo>
                    <a:pt x="610258" y="169232"/>
                  </a:lnTo>
                  <a:lnTo>
                    <a:pt x="599786" y="168047"/>
                  </a:lnTo>
                  <a:lnTo>
                    <a:pt x="593990" y="164800"/>
                  </a:lnTo>
                  <a:lnTo>
                    <a:pt x="634683" y="40325"/>
                  </a:lnTo>
                  <a:lnTo>
                    <a:pt x="691953" y="18809"/>
                  </a:lnTo>
                  <a:lnTo>
                    <a:pt x="717042" y="22204"/>
                  </a:lnTo>
                  <a:lnTo>
                    <a:pt x="740721" y="32387"/>
                  </a:lnTo>
                  <a:lnTo>
                    <a:pt x="749192" y="40325"/>
                  </a:lnTo>
                  <a:lnTo>
                    <a:pt x="792411" y="157740"/>
                  </a:lnTo>
                  <a:lnTo>
                    <a:pt x="789901" y="164769"/>
                  </a:lnTo>
                  <a:lnTo>
                    <a:pt x="778841" y="169193"/>
                  </a:lnTo>
                  <a:lnTo>
                    <a:pt x="773664" y="169193"/>
                  </a:lnTo>
                  <a:lnTo>
                    <a:pt x="769429" y="173405"/>
                  </a:lnTo>
                  <a:lnTo>
                    <a:pt x="769429" y="183806"/>
                  </a:lnTo>
                  <a:lnTo>
                    <a:pt x="773664" y="188018"/>
                  </a:lnTo>
                  <a:lnTo>
                    <a:pt x="787940" y="187014"/>
                  </a:lnTo>
                  <a:lnTo>
                    <a:pt x="801496" y="177887"/>
                  </a:lnTo>
                  <a:lnTo>
                    <a:pt x="807519" y="168140"/>
                  </a:lnTo>
                  <a:lnTo>
                    <a:pt x="809734" y="156901"/>
                  </a:lnTo>
                  <a:lnTo>
                    <a:pt x="807706" y="145261"/>
                  </a:lnTo>
                  <a:lnTo>
                    <a:pt x="768566" y="37203"/>
                  </a:lnTo>
                  <a:lnTo>
                    <a:pt x="761281" y="26011"/>
                  </a:lnTo>
                  <a:lnTo>
                    <a:pt x="751467" y="16966"/>
                  </a:lnTo>
                  <a:lnTo>
                    <a:pt x="722606" y="4241"/>
                  </a:lnTo>
                  <a:lnTo>
                    <a:pt x="69194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44545" y="4695454"/>
              <a:ext cx="112948" cy="112952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07217" y="4930771"/>
              <a:ext cx="187753" cy="225904"/>
            </a:xfrm>
            <a:prstGeom prst="rect">
              <a:avLst/>
            </a:prstGeom>
          </p:spPr>
        </p:pic>
      </p:grpSp>
      <p:grpSp>
        <p:nvGrpSpPr>
          <p:cNvPr id="14" name="object 14"/>
          <p:cNvGrpSpPr/>
          <p:nvPr/>
        </p:nvGrpSpPr>
        <p:grpSpPr>
          <a:xfrm>
            <a:off x="2778443" y="3008472"/>
            <a:ext cx="1029176" cy="1029176"/>
            <a:chOff x="3704590" y="2868295"/>
            <a:chExt cx="1372235" cy="1372235"/>
          </a:xfrm>
        </p:grpSpPr>
        <p:sp>
          <p:nvSpPr>
            <p:cNvPr id="15" name="object 15"/>
            <p:cNvSpPr/>
            <p:nvPr/>
          </p:nvSpPr>
          <p:spPr>
            <a:xfrm>
              <a:off x="3704590" y="2868295"/>
              <a:ext cx="1372235" cy="1372235"/>
            </a:xfrm>
            <a:custGeom>
              <a:avLst/>
              <a:gdLst/>
              <a:ahLst/>
              <a:cxnLst/>
              <a:rect l="l" t="t" r="r" b="b"/>
              <a:pathLst>
                <a:path w="1372235" h="1372235">
                  <a:moveTo>
                    <a:pt x="686054" y="0"/>
                  </a:moveTo>
                  <a:lnTo>
                    <a:pt x="637065" y="1722"/>
                  </a:lnTo>
                  <a:lnTo>
                    <a:pt x="589005" y="6811"/>
                  </a:lnTo>
                  <a:lnTo>
                    <a:pt x="541990" y="15151"/>
                  </a:lnTo>
                  <a:lnTo>
                    <a:pt x="496136" y="26626"/>
                  </a:lnTo>
                  <a:lnTo>
                    <a:pt x="451559" y="41119"/>
                  </a:lnTo>
                  <a:lnTo>
                    <a:pt x="408375" y="58516"/>
                  </a:lnTo>
                  <a:lnTo>
                    <a:pt x="366701" y="78699"/>
                  </a:lnTo>
                  <a:lnTo>
                    <a:pt x="326652" y="101553"/>
                  </a:lnTo>
                  <a:lnTo>
                    <a:pt x="288345" y="126962"/>
                  </a:lnTo>
                  <a:lnTo>
                    <a:pt x="251896" y="154809"/>
                  </a:lnTo>
                  <a:lnTo>
                    <a:pt x="217422" y="184978"/>
                  </a:lnTo>
                  <a:lnTo>
                    <a:pt x="185038" y="217354"/>
                  </a:lnTo>
                  <a:lnTo>
                    <a:pt x="154860" y="251821"/>
                  </a:lnTo>
                  <a:lnTo>
                    <a:pt x="127005" y="288261"/>
                  </a:lnTo>
                  <a:lnTo>
                    <a:pt x="101588" y="326561"/>
                  </a:lnTo>
                  <a:lnTo>
                    <a:pt x="78727" y="366602"/>
                  </a:lnTo>
                  <a:lnTo>
                    <a:pt x="58537" y="408269"/>
                  </a:lnTo>
                  <a:lnTo>
                    <a:pt x="41135" y="451447"/>
                  </a:lnTo>
                  <a:lnTo>
                    <a:pt x="26636" y="496019"/>
                  </a:lnTo>
                  <a:lnTo>
                    <a:pt x="15157" y="541869"/>
                  </a:lnTo>
                  <a:lnTo>
                    <a:pt x="6814" y="588881"/>
                  </a:lnTo>
                  <a:lnTo>
                    <a:pt x="1722" y="636939"/>
                  </a:lnTo>
                  <a:lnTo>
                    <a:pt x="0" y="685926"/>
                  </a:lnTo>
                  <a:lnTo>
                    <a:pt x="1722" y="734930"/>
                  </a:lnTo>
                  <a:lnTo>
                    <a:pt x="6814" y="783002"/>
                  </a:lnTo>
                  <a:lnTo>
                    <a:pt x="15157" y="830028"/>
                  </a:lnTo>
                  <a:lnTo>
                    <a:pt x="26636" y="875889"/>
                  </a:lnTo>
                  <a:lnTo>
                    <a:pt x="41135" y="920472"/>
                  </a:lnTo>
                  <a:lnTo>
                    <a:pt x="58537" y="963659"/>
                  </a:lnTo>
                  <a:lnTo>
                    <a:pt x="78727" y="1005335"/>
                  </a:lnTo>
                  <a:lnTo>
                    <a:pt x="101588" y="1045384"/>
                  </a:lnTo>
                  <a:lnTo>
                    <a:pt x="127005" y="1083690"/>
                  </a:lnTo>
                  <a:lnTo>
                    <a:pt x="154860" y="1120136"/>
                  </a:lnTo>
                  <a:lnTo>
                    <a:pt x="185038" y="1154608"/>
                  </a:lnTo>
                  <a:lnTo>
                    <a:pt x="217422" y="1186988"/>
                  </a:lnTo>
                  <a:lnTo>
                    <a:pt x="251896" y="1217161"/>
                  </a:lnTo>
                  <a:lnTo>
                    <a:pt x="288345" y="1245011"/>
                  </a:lnTo>
                  <a:lnTo>
                    <a:pt x="326652" y="1270422"/>
                  </a:lnTo>
                  <a:lnTo>
                    <a:pt x="366701" y="1293277"/>
                  </a:lnTo>
                  <a:lnTo>
                    <a:pt x="408375" y="1313462"/>
                  </a:lnTo>
                  <a:lnTo>
                    <a:pt x="451559" y="1330859"/>
                  </a:lnTo>
                  <a:lnTo>
                    <a:pt x="496136" y="1345354"/>
                  </a:lnTo>
                  <a:lnTo>
                    <a:pt x="541990" y="1356829"/>
                  </a:lnTo>
                  <a:lnTo>
                    <a:pt x="589005" y="1365169"/>
                  </a:lnTo>
                  <a:lnTo>
                    <a:pt x="637065" y="1370258"/>
                  </a:lnTo>
                  <a:lnTo>
                    <a:pt x="686054" y="1371980"/>
                  </a:lnTo>
                  <a:lnTo>
                    <a:pt x="735041" y="1370258"/>
                  </a:lnTo>
                  <a:lnTo>
                    <a:pt x="783099" y="1365169"/>
                  </a:lnTo>
                  <a:lnTo>
                    <a:pt x="830111" y="1356829"/>
                  </a:lnTo>
                  <a:lnTo>
                    <a:pt x="875961" y="1345354"/>
                  </a:lnTo>
                  <a:lnTo>
                    <a:pt x="920533" y="1330859"/>
                  </a:lnTo>
                  <a:lnTo>
                    <a:pt x="963711" y="1313462"/>
                  </a:lnTo>
                  <a:lnTo>
                    <a:pt x="1005378" y="1293277"/>
                  </a:lnTo>
                  <a:lnTo>
                    <a:pt x="1045419" y="1270422"/>
                  </a:lnTo>
                  <a:lnTo>
                    <a:pt x="1083719" y="1245011"/>
                  </a:lnTo>
                  <a:lnTo>
                    <a:pt x="1120159" y="1217161"/>
                  </a:lnTo>
                  <a:lnTo>
                    <a:pt x="1154626" y="1186988"/>
                  </a:lnTo>
                  <a:lnTo>
                    <a:pt x="1187002" y="1154608"/>
                  </a:lnTo>
                  <a:lnTo>
                    <a:pt x="1217171" y="1120136"/>
                  </a:lnTo>
                  <a:lnTo>
                    <a:pt x="1245018" y="1083690"/>
                  </a:lnTo>
                  <a:lnTo>
                    <a:pt x="1270427" y="1045384"/>
                  </a:lnTo>
                  <a:lnTo>
                    <a:pt x="1293281" y="1005335"/>
                  </a:lnTo>
                  <a:lnTo>
                    <a:pt x="1313464" y="963659"/>
                  </a:lnTo>
                  <a:lnTo>
                    <a:pt x="1330861" y="920472"/>
                  </a:lnTo>
                  <a:lnTo>
                    <a:pt x="1345354" y="875889"/>
                  </a:lnTo>
                  <a:lnTo>
                    <a:pt x="1356829" y="830028"/>
                  </a:lnTo>
                  <a:lnTo>
                    <a:pt x="1365169" y="783002"/>
                  </a:lnTo>
                  <a:lnTo>
                    <a:pt x="1370258" y="734930"/>
                  </a:lnTo>
                  <a:lnTo>
                    <a:pt x="1371981" y="685926"/>
                  </a:lnTo>
                  <a:lnTo>
                    <a:pt x="1370258" y="636939"/>
                  </a:lnTo>
                  <a:lnTo>
                    <a:pt x="1365169" y="588881"/>
                  </a:lnTo>
                  <a:lnTo>
                    <a:pt x="1356829" y="541869"/>
                  </a:lnTo>
                  <a:lnTo>
                    <a:pt x="1345354" y="496019"/>
                  </a:lnTo>
                  <a:lnTo>
                    <a:pt x="1330861" y="451447"/>
                  </a:lnTo>
                  <a:lnTo>
                    <a:pt x="1313464" y="408269"/>
                  </a:lnTo>
                  <a:lnTo>
                    <a:pt x="1293281" y="366602"/>
                  </a:lnTo>
                  <a:lnTo>
                    <a:pt x="1270427" y="326561"/>
                  </a:lnTo>
                  <a:lnTo>
                    <a:pt x="1245018" y="288261"/>
                  </a:lnTo>
                  <a:lnTo>
                    <a:pt x="1217171" y="251821"/>
                  </a:lnTo>
                  <a:lnTo>
                    <a:pt x="1187002" y="217354"/>
                  </a:lnTo>
                  <a:lnTo>
                    <a:pt x="1154626" y="184978"/>
                  </a:lnTo>
                  <a:lnTo>
                    <a:pt x="1120159" y="154809"/>
                  </a:lnTo>
                  <a:lnTo>
                    <a:pt x="1083719" y="126962"/>
                  </a:lnTo>
                  <a:lnTo>
                    <a:pt x="1045419" y="101553"/>
                  </a:lnTo>
                  <a:lnTo>
                    <a:pt x="1005378" y="78699"/>
                  </a:lnTo>
                  <a:lnTo>
                    <a:pt x="963711" y="58516"/>
                  </a:lnTo>
                  <a:lnTo>
                    <a:pt x="920533" y="41119"/>
                  </a:lnTo>
                  <a:lnTo>
                    <a:pt x="875961" y="26626"/>
                  </a:lnTo>
                  <a:lnTo>
                    <a:pt x="830111" y="15151"/>
                  </a:lnTo>
                  <a:lnTo>
                    <a:pt x="783099" y="6811"/>
                  </a:lnTo>
                  <a:lnTo>
                    <a:pt x="735041" y="1722"/>
                  </a:lnTo>
                  <a:lnTo>
                    <a:pt x="686054" y="0"/>
                  </a:lnTo>
                  <a:close/>
                </a:path>
              </a:pathLst>
            </a:custGeom>
            <a:solidFill>
              <a:srgbClr val="619DD1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sp>
          <p:nvSpPr>
            <p:cNvPr id="16" name="object 16"/>
            <p:cNvSpPr/>
            <p:nvPr/>
          </p:nvSpPr>
          <p:spPr>
            <a:xfrm>
              <a:off x="4002037" y="3006737"/>
              <a:ext cx="804545" cy="772160"/>
            </a:xfrm>
            <a:custGeom>
              <a:avLst/>
              <a:gdLst/>
              <a:ahLst/>
              <a:cxnLst/>
              <a:rect l="l" t="t" r="r" b="b"/>
              <a:pathLst>
                <a:path w="804545" h="772160">
                  <a:moveTo>
                    <a:pt x="779932" y="451345"/>
                  </a:moveTo>
                  <a:lnTo>
                    <a:pt x="753021" y="425780"/>
                  </a:lnTo>
                  <a:lnTo>
                    <a:pt x="753021" y="451700"/>
                  </a:lnTo>
                  <a:lnTo>
                    <a:pt x="718743" y="485927"/>
                  </a:lnTo>
                  <a:lnTo>
                    <a:pt x="699744" y="467956"/>
                  </a:lnTo>
                  <a:lnTo>
                    <a:pt x="653516" y="424243"/>
                  </a:lnTo>
                  <a:lnTo>
                    <a:pt x="653516" y="450151"/>
                  </a:lnTo>
                  <a:lnTo>
                    <a:pt x="653516" y="752944"/>
                  </a:lnTo>
                  <a:lnTo>
                    <a:pt x="455891" y="752944"/>
                  </a:lnTo>
                  <a:lnTo>
                    <a:pt x="455891" y="536600"/>
                  </a:lnTo>
                  <a:lnTo>
                    <a:pt x="455891" y="517779"/>
                  </a:lnTo>
                  <a:lnTo>
                    <a:pt x="324116" y="517779"/>
                  </a:lnTo>
                  <a:lnTo>
                    <a:pt x="324116" y="752944"/>
                  </a:lnTo>
                  <a:lnTo>
                    <a:pt x="126428" y="752944"/>
                  </a:lnTo>
                  <a:lnTo>
                    <a:pt x="126428" y="468350"/>
                  </a:lnTo>
                  <a:lnTo>
                    <a:pt x="126428" y="450519"/>
                  </a:lnTo>
                  <a:lnTo>
                    <a:pt x="390004" y="200926"/>
                  </a:lnTo>
                  <a:lnTo>
                    <a:pt x="653516" y="450151"/>
                  </a:lnTo>
                  <a:lnTo>
                    <a:pt x="653516" y="424243"/>
                  </a:lnTo>
                  <a:lnTo>
                    <a:pt x="417410" y="200926"/>
                  </a:lnTo>
                  <a:lnTo>
                    <a:pt x="390004" y="175006"/>
                  </a:lnTo>
                  <a:lnTo>
                    <a:pt x="61429" y="486156"/>
                  </a:lnTo>
                  <a:lnTo>
                    <a:pt x="26962" y="451700"/>
                  </a:lnTo>
                  <a:lnTo>
                    <a:pt x="390004" y="106819"/>
                  </a:lnTo>
                  <a:lnTo>
                    <a:pt x="753021" y="451700"/>
                  </a:lnTo>
                  <a:lnTo>
                    <a:pt x="753021" y="425780"/>
                  </a:lnTo>
                  <a:lnTo>
                    <a:pt x="417322" y="106819"/>
                  </a:lnTo>
                  <a:lnTo>
                    <a:pt x="390004" y="80860"/>
                  </a:lnTo>
                  <a:lnTo>
                    <a:pt x="0" y="451345"/>
                  </a:lnTo>
                  <a:lnTo>
                    <a:pt x="61074" y="512419"/>
                  </a:lnTo>
                  <a:lnTo>
                    <a:pt x="88811" y="486156"/>
                  </a:lnTo>
                  <a:lnTo>
                    <a:pt x="107594" y="468350"/>
                  </a:lnTo>
                  <a:lnTo>
                    <a:pt x="107594" y="771779"/>
                  </a:lnTo>
                  <a:lnTo>
                    <a:pt x="342938" y="771779"/>
                  </a:lnTo>
                  <a:lnTo>
                    <a:pt x="342938" y="752944"/>
                  </a:lnTo>
                  <a:lnTo>
                    <a:pt x="342938" y="536600"/>
                  </a:lnTo>
                  <a:lnTo>
                    <a:pt x="437070" y="536600"/>
                  </a:lnTo>
                  <a:lnTo>
                    <a:pt x="437070" y="771779"/>
                  </a:lnTo>
                  <a:lnTo>
                    <a:pt x="672338" y="771779"/>
                  </a:lnTo>
                  <a:lnTo>
                    <a:pt x="672338" y="752944"/>
                  </a:lnTo>
                  <a:lnTo>
                    <a:pt x="672338" y="467956"/>
                  </a:lnTo>
                  <a:lnTo>
                    <a:pt x="719137" y="512191"/>
                  </a:lnTo>
                  <a:lnTo>
                    <a:pt x="745388" y="485927"/>
                  </a:lnTo>
                  <a:lnTo>
                    <a:pt x="779932" y="451345"/>
                  </a:lnTo>
                  <a:close/>
                </a:path>
                <a:path w="804545" h="772160">
                  <a:moveTo>
                    <a:pt x="804164" y="254101"/>
                  </a:moveTo>
                  <a:lnTo>
                    <a:pt x="799312" y="204254"/>
                  </a:lnTo>
                  <a:lnTo>
                    <a:pt x="784910" y="156781"/>
                  </a:lnTo>
                  <a:lnTo>
                    <a:pt x="761530" y="113042"/>
                  </a:lnTo>
                  <a:lnTo>
                    <a:pt x="729729" y="74358"/>
                  </a:lnTo>
                  <a:lnTo>
                    <a:pt x="691045" y="42557"/>
                  </a:lnTo>
                  <a:lnTo>
                    <a:pt x="647306" y="19177"/>
                  </a:lnTo>
                  <a:lnTo>
                    <a:pt x="599833" y="4800"/>
                  </a:lnTo>
                  <a:lnTo>
                    <a:pt x="549998" y="0"/>
                  </a:lnTo>
                  <a:lnTo>
                    <a:pt x="549998" y="18821"/>
                  </a:lnTo>
                  <a:lnTo>
                    <a:pt x="597420" y="23596"/>
                  </a:lnTo>
                  <a:lnTo>
                    <a:pt x="641591" y="37312"/>
                  </a:lnTo>
                  <a:lnTo>
                    <a:pt x="681570" y="59004"/>
                  </a:lnTo>
                  <a:lnTo>
                    <a:pt x="716407" y="87731"/>
                  </a:lnTo>
                  <a:lnTo>
                    <a:pt x="745134" y="122542"/>
                  </a:lnTo>
                  <a:lnTo>
                    <a:pt x="766838" y="162509"/>
                  </a:lnTo>
                  <a:lnTo>
                    <a:pt x="780554" y="206679"/>
                  </a:lnTo>
                  <a:lnTo>
                    <a:pt x="785342" y="254101"/>
                  </a:lnTo>
                  <a:lnTo>
                    <a:pt x="804164" y="25410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52041" y="3082028"/>
              <a:ext cx="178788" cy="178801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4163623" y="3807432"/>
              <a:ext cx="447675" cy="399415"/>
            </a:xfrm>
            <a:custGeom>
              <a:avLst/>
              <a:gdLst/>
              <a:ahLst/>
              <a:cxnLst/>
              <a:rect l="l" t="t" r="r" b="b"/>
              <a:pathLst>
                <a:path w="447675" h="399414">
                  <a:moveTo>
                    <a:pt x="265581" y="0"/>
                  </a:moveTo>
                  <a:lnTo>
                    <a:pt x="32242" y="80934"/>
                  </a:lnTo>
                  <a:lnTo>
                    <a:pt x="15267" y="129856"/>
                  </a:lnTo>
                  <a:lnTo>
                    <a:pt x="15369" y="139514"/>
                  </a:lnTo>
                  <a:lnTo>
                    <a:pt x="16148" y="146287"/>
                  </a:lnTo>
                  <a:lnTo>
                    <a:pt x="18077" y="154286"/>
                  </a:lnTo>
                  <a:lnTo>
                    <a:pt x="12721" y="159813"/>
                  </a:lnTo>
                  <a:lnTo>
                    <a:pt x="6788" y="169109"/>
                  </a:lnTo>
                  <a:lnTo>
                    <a:pt x="1980" y="182699"/>
                  </a:lnTo>
                  <a:lnTo>
                    <a:pt x="0" y="201109"/>
                  </a:lnTo>
                  <a:lnTo>
                    <a:pt x="1047" y="214919"/>
                  </a:lnTo>
                  <a:lnTo>
                    <a:pt x="1163" y="216190"/>
                  </a:lnTo>
                  <a:lnTo>
                    <a:pt x="4637" y="230572"/>
                  </a:lnTo>
                  <a:lnTo>
                    <a:pt x="10415" y="244320"/>
                  </a:lnTo>
                  <a:lnTo>
                    <a:pt x="18165" y="256702"/>
                  </a:lnTo>
                  <a:lnTo>
                    <a:pt x="18291" y="257423"/>
                  </a:lnTo>
                  <a:lnTo>
                    <a:pt x="16962" y="263328"/>
                  </a:lnTo>
                  <a:lnTo>
                    <a:pt x="15970" y="269687"/>
                  </a:lnTo>
                  <a:lnTo>
                    <a:pt x="15404" y="276098"/>
                  </a:lnTo>
                  <a:lnTo>
                    <a:pt x="15341" y="279066"/>
                  </a:lnTo>
                  <a:lnTo>
                    <a:pt x="15267" y="282540"/>
                  </a:lnTo>
                  <a:lnTo>
                    <a:pt x="17722" y="305383"/>
                  </a:lnTo>
                  <a:lnTo>
                    <a:pt x="17738" y="305534"/>
                  </a:lnTo>
                  <a:lnTo>
                    <a:pt x="20288" y="312834"/>
                  </a:lnTo>
                  <a:lnTo>
                    <a:pt x="196664" y="398791"/>
                  </a:lnTo>
                  <a:lnTo>
                    <a:pt x="199224" y="398791"/>
                  </a:lnTo>
                  <a:lnTo>
                    <a:pt x="225086" y="388340"/>
                  </a:lnTo>
                  <a:lnTo>
                    <a:pt x="197936" y="388340"/>
                  </a:lnTo>
                  <a:lnTo>
                    <a:pt x="37980" y="325405"/>
                  </a:lnTo>
                  <a:lnTo>
                    <a:pt x="25457" y="282540"/>
                  </a:lnTo>
                  <a:lnTo>
                    <a:pt x="25344" y="276098"/>
                  </a:lnTo>
                  <a:lnTo>
                    <a:pt x="25308" y="274044"/>
                  </a:lnTo>
                  <a:lnTo>
                    <a:pt x="26466" y="265570"/>
                  </a:lnTo>
                  <a:lnTo>
                    <a:pt x="28879" y="257423"/>
                  </a:lnTo>
                  <a:lnTo>
                    <a:pt x="29430" y="255693"/>
                  </a:lnTo>
                  <a:lnTo>
                    <a:pt x="29019" y="253801"/>
                  </a:lnTo>
                  <a:lnTo>
                    <a:pt x="11244" y="214919"/>
                  </a:lnTo>
                  <a:lnTo>
                    <a:pt x="10190" y="201109"/>
                  </a:lnTo>
                  <a:lnTo>
                    <a:pt x="12495" y="183194"/>
                  </a:lnTo>
                  <a:lnTo>
                    <a:pt x="12559" y="182699"/>
                  </a:lnTo>
                  <a:lnTo>
                    <a:pt x="12642" y="182058"/>
                  </a:lnTo>
                  <a:lnTo>
                    <a:pt x="18088" y="169666"/>
                  </a:lnTo>
                  <a:lnTo>
                    <a:pt x="23656" y="162876"/>
                  </a:lnTo>
                  <a:lnTo>
                    <a:pt x="26474" y="160652"/>
                  </a:lnTo>
                  <a:lnTo>
                    <a:pt x="28510" y="159473"/>
                  </a:lnTo>
                  <a:lnTo>
                    <a:pt x="29473" y="157051"/>
                  </a:lnTo>
                  <a:lnTo>
                    <a:pt x="28798" y="154795"/>
                  </a:lnTo>
                  <a:lnTo>
                    <a:pt x="26495" y="146685"/>
                  </a:lnTo>
                  <a:lnTo>
                    <a:pt x="25399" y="138462"/>
                  </a:lnTo>
                  <a:lnTo>
                    <a:pt x="25469" y="129856"/>
                  </a:lnTo>
                  <a:lnTo>
                    <a:pt x="26954" y="112747"/>
                  </a:lnTo>
                  <a:lnTo>
                    <a:pt x="26975" y="112513"/>
                  </a:lnTo>
                  <a:lnTo>
                    <a:pt x="264864" y="10602"/>
                  </a:lnTo>
                  <a:lnTo>
                    <a:pt x="294259" y="10603"/>
                  </a:lnTo>
                  <a:lnTo>
                    <a:pt x="266684" y="424"/>
                  </a:lnTo>
                  <a:lnTo>
                    <a:pt x="265581" y="0"/>
                  </a:lnTo>
                  <a:close/>
                </a:path>
                <a:path w="447675" h="399414">
                  <a:moveTo>
                    <a:pt x="438218" y="288931"/>
                  </a:moveTo>
                  <a:lnTo>
                    <a:pt x="408140" y="288931"/>
                  </a:lnTo>
                  <a:lnTo>
                    <a:pt x="426928" y="295717"/>
                  </a:lnTo>
                  <a:lnTo>
                    <a:pt x="197936" y="388340"/>
                  </a:lnTo>
                  <a:lnTo>
                    <a:pt x="225086" y="388340"/>
                  </a:lnTo>
                  <a:lnTo>
                    <a:pt x="445886" y="299123"/>
                  </a:lnTo>
                  <a:lnTo>
                    <a:pt x="447158" y="296158"/>
                  </a:lnTo>
                  <a:lnTo>
                    <a:pt x="445546" y="292197"/>
                  </a:lnTo>
                  <a:lnTo>
                    <a:pt x="444486" y="291145"/>
                  </a:lnTo>
                  <a:lnTo>
                    <a:pt x="438218" y="288931"/>
                  </a:lnTo>
                  <a:close/>
                </a:path>
                <a:path w="447675" h="399414">
                  <a:moveTo>
                    <a:pt x="46043" y="252206"/>
                  </a:moveTo>
                  <a:lnTo>
                    <a:pt x="43087" y="253492"/>
                  </a:lnTo>
                  <a:lnTo>
                    <a:pt x="41827" y="256702"/>
                  </a:lnTo>
                  <a:lnTo>
                    <a:pt x="41708" y="310956"/>
                  </a:lnTo>
                  <a:lnTo>
                    <a:pt x="42985" y="312834"/>
                  </a:lnTo>
                  <a:lnTo>
                    <a:pt x="197300" y="373594"/>
                  </a:lnTo>
                  <a:lnTo>
                    <a:pt x="198649" y="373594"/>
                  </a:lnTo>
                  <a:lnTo>
                    <a:pt x="225126" y="362893"/>
                  </a:lnTo>
                  <a:lnTo>
                    <a:pt x="197936" y="362893"/>
                  </a:lnTo>
                  <a:lnTo>
                    <a:pt x="51874" y="305383"/>
                  </a:lnTo>
                  <a:lnTo>
                    <a:pt x="51874" y="265431"/>
                  </a:lnTo>
                  <a:lnTo>
                    <a:pt x="79636" y="265431"/>
                  </a:lnTo>
                  <a:lnTo>
                    <a:pt x="46043" y="252206"/>
                  </a:lnTo>
                  <a:close/>
                </a:path>
                <a:path w="447675" h="399414">
                  <a:moveTo>
                    <a:pt x="415562" y="239148"/>
                  </a:moveTo>
                  <a:lnTo>
                    <a:pt x="405383" y="239148"/>
                  </a:lnTo>
                  <a:lnTo>
                    <a:pt x="405383" y="279066"/>
                  </a:lnTo>
                  <a:lnTo>
                    <a:pt x="197936" y="362893"/>
                  </a:lnTo>
                  <a:lnTo>
                    <a:pt x="225126" y="362893"/>
                  </a:lnTo>
                  <a:lnTo>
                    <a:pt x="408140" y="288931"/>
                  </a:lnTo>
                  <a:lnTo>
                    <a:pt x="438218" y="288931"/>
                  </a:lnTo>
                  <a:lnTo>
                    <a:pt x="415562" y="280898"/>
                  </a:lnTo>
                  <a:lnTo>
                    <a:pt x="415562" y="239148"/>
                  </a:lnTo>
                  <a:close/>
                </a:path>
                <a:path w="447675" h="399414">
                  <a:moveTo>
                    <a:pt x="79636" y="265431"/>
                  </a:moveTo>
                  <a:lnTo>
                    <a:pt x="51874" y="265431"/>
                  </a:lnTo>
                  <a:lnTo>
                    <a:pt x="197300" y="322699"/>
                  </a:lnTo>
                  <a:lnTo>
                    <a:pt x="198649" y="322699"/>
                  </a:lnTo>
                  <a:lnTo>
                    <a:pt x="225125" y="311999"/>
                  </a:lnTo>
                  <a:lnTo>
                    <a:pt x="197936" y="311999"/>
                  </a:lnTo>
                  <a:lnTo>
                    <a:pt x="79636" y="265431"/>
                  </a:lnTo>
                  <a:close/>
                </a:path>
                <a:path w="447675" h="399414">
                  <a:moveTo>
                    <a:pt x="440643" y="219477"/>
                  </a:moveTo>
                  <a:lnTo>
                    <a:pt x="395701" y="219477"/>
                  </a:lnTo>
                  <a:lnTo>
                    <a:pt x="417386" y="223040"/>
                  </a:lnTo>
                  <a:lnTo>
                    <a:pt x="197936" y="311999"/>
                  </a:lnTo>
                  <a:lnTo>
                    <a:pt x="225125" y="311999"/>
                  </a:lnTo>
                  <a:lnTo>
                    <a:pt x="405383" y="239148"/>
                  </a:lnTo>
                  <a:lnTo>
                    <a:pt x="415562" y="239148"/>
                  </a:lnTo>
                  <a:lnTo>
                    <a:pt x="415562" y="234975"/>
                  </a:lnTo>
                  <a:lnTo>
                    <a:pt x="440287" y="224524"/>
                  </a:lnTo>
                  <a:lnTo>
                    <a:pt x="441517" y="221539"/>
                  </a:lnTo>
                  <a:lnTo>
                    <a:pt x="440643" y="219477"/>
                  </a:lnTo>
                  <a:close/>
                </a:path>
                <a:path w="447675" h="399414">
                  <a:moveTo>
                    <a:pt x="30915" y="170016"/>
                  </a:moveTo>
                  <a:lnTo>
                    <a:pt x="30648" y="170016"/>
                  </a:lnTo>
                  <a:lnTo>
                    <a:pt x="27819" y="171246"/>
                  </a:lnTo>
                  <a:lnTo>
                    <a:pt x="26559" y="174457"/>
                  </a:lnTo>
                  <a:lnTo>
                    <a:pt x="26440" y="229525"/>
                  </a:lnTo>
                  <a:lnTo>
                    <a:pt x="27717" y="231403"/>
                  </a:lnTo>
                  <a:lnTo>
                    <a:pt x="197075" y="298075"/>
                  </a:lnTo>
                  <a:lnTo>
                    <a:pt x="198411" y="298075"/>
                  </a:lnTo>
                  <a:lnTo>
                    <a:pt x="225228" y="287392"/>
                  </a:lnTo>
                  <a:lnTo>
                    <a:pt x="197724" y="287392"/>
                  </a:lnTo>
                  <a:lnTo>
                    <a:pt x="36615" y="223964"/>
                  </a:lnTo>
                  <a:lnTo>
                    <a:pt x="36615" y="183194"/>
                  </a:lnTo>
                  <a:lnTo>
                    <a:pt x="64444" y="183194"/>
                  </a:lnTo>
                  <a:lnTo>
                    <a:pt x="30915" y="170016"/>
                  </a:lnTo>
                  <a:close/>
                </a:path>
                <a:path w="447675" h="399414">
                  <a:moveTo>
                    <a:pt x="400226" y="169109"/>
                  </a:moveTo>
                  <a:lnTo>
                    <a:pt x="390035" y="169109"/>
                  </a:lnTo>
                  <a:lnTo>
                    <a:pt x="390048" y="210753"/>
                  </a:lnTo>
                  <a:lnTo>
                    <a:pt x="197724" y="287392"/>
                  </a:lnTo>
                  <a:lnTo>
                    <a:pt x="225228" y="287392"/>
                  </a:lnTo>
                  <a:lnTo>
                    <a:pt x="395701" y="219477"/>
                  </a:lnTo>
                  <a:lnTo>
                    <a:pt x="440643" y="219477"/>
                  </a:lnTo>
                  <a:lnTo>
                    <a:pt x="439736" y="217340"/>
                  </a:lnTo>
                  <a:lnTo>
                    <a:pt x="438252" y="216190"/>
                  </a:lnTo>
                  <a:lnTo>
                    <a:pt x="400226" y="209905"/>
                  </a:lnTo>
                  <a:lnTo>
                    <a:pt x="400226" y="169109"/>
                  </a:lnTo>
                  <a:close/>
                </a:path>
                <a:path w="447675" h="399414">
                  <a:moveTo>
                    <a:pt x="64444" y="183194"/>
                  </a:moveTo>
                  <a:lnTo>
                    <a:pt x="36615" y="183194"/>
                  </a:lnTo>
                  <a:lnTo>
                    <a:pt x="197300" y="246358"/>
                  </a:lnTo>
                  <a:lnTo>
                    <a:pt x="198649" y="246358"/>
                  </a:lnTo>
                  <a:lnTo>
                    <a:pt x="225130" y="235657"/>
                  </a:lnTo>
                  <a:lnTo>
                    <a:pt x="197936" y="235657"/>
                  </a:lnTo>
                  <a:lnTo>
                    <a:pt x="64444" y="183194"/>
                  </a:lnTo>
                  <a:close/>
                </a:path>
                <a:path w="447675" h="399414">
                  <a:moveTo>
                    <a:pt x="438237" y="136248"/>
                  </a:moveTo>
                  <a:lnTo>
                    <a:pt x="408140" y="136248"/>
                  </a:lnTo>
                  <a:lnTo>
                    <a:pt x="426928" y="143034"/>
                  </a:lnTo>
                  <a:lnTo>
                    <a:pt x="197936" y="235657"/>
                  </a:lnTo>
                  <a:lnTo>
                    <a:pt x="225130" y="235657"/>
                  </a:lnTo>
                  <a:lnTo>
                    <a:pt x="389825" y="169109"/>
                  </a:lnTo>
                  <a:lnTo>
                    <a:pt x="400226" y="169109"/>
                  </a:lnTo>
                  <a:lnTo>
                    <a:pt x="400226" y="164897"/>
                  </a:lnTo>
                  <a:lnTo>
                    <a:pt x="445885" y="146440"/>
                  </a:lnTo>
                  <a:lnTo>
                    <a:pt x="447158" y="143475"/>
                  </a:lnTo>
                  <a:lnTo>
                    <a:pt x="445546" y="139514"/>
                  </a:lnTo>
                  <a:lnTo>
                    <a:pt x="444486" y="138462"/>
                  </a:lnTo>
                  <a:lnTo>
                    <a:pt x="438237" y="136248"/>
                  </a:lnTo>
                  <a:close/>
                </a:path>
                <a:path w="447675" h="399414">
                  <a:moveTo>
                    <a:pt x="46042" y="99523"/>
                  </a:moveTo>
                  <a:lnTo>
                    <a:pt x="43086" y="100808"/>
                  </a:lnTo>
                  <a:lnTo>
                    <a:pt x="41827" y="104019"/>
                  </a:lnTo>
                  <a:lnTo>
                    <a:pt x="41708" y="158272"/>
                  </a:lnTo>
                  <a:lnTo>
                    <a:pt x="42985" y="160151"/>
                  </a:lnTo>
                  <a:lnTo>
                    <a:pt x="197300" y="220911"/>
                  </a:lnTo>
                  <a:lnTo>
                    <a:pt x="198649" y="220911"/>
                  </a:lnTo>
                  <a:lnTo>
                    <a:pt x="225126" y="210210"/>
                  </a:lnTo>
                  <a:lnTo>
                    <a:pt x="197936" y="210210"/>
                  </a:lnTo>
                  <a:lnTo>
                    <a:pt x="51874" y="152699"/>
                  </a:lnTo>
                  <a:lnTo>
                    <a:pt x="51874" y="112747"/>
                  </a:lnTo>
                  <a:lnTo>
                    <a:pt x="79636" y="112747"/>
                  </a:lnTo>
                  <a:lnTo>
                    <a:pt x="46042" y="99523"/>
                  </a:lnTo>
                  <a:close/>
                </a:path>
                <a:path w="447675" h="399414">
                  <a:moveTo>
                    <a:pt x="415562" y="86465"/>
                  </a:moveTo>
                  <a:lnTo>
                    <a:pt x="405383" y="86465"/>
                  </a:lnTo>
                  <a:lnTo>
                    <a:pt x="405383" y="126383"/>
                  </a:lnTo>
                  <a:lnTo>
                    <a:pt x="197936" y="210210"/>
                  </a:lnTo>
                  <a:lnTo>
                    <a:pt x="225126" y="210210"/>
                  </a:lnTo>
                  <a:lnTo>
                    <a:pt x="408140" y="136248"/>
                  </a:lnTo>
                  <a:lnTo>
                    <a:pt x="438237" y="136248"/>
                  </a:lnTo>
                  <a:lnTo>
                    <a:pt x="415562" y="128215"/>
                  </a:lnTo>
                  <a:lnTo>
                    <a:pt x="415562" y="86465"/>
                  </a:lnTo>
                  <a:close/>
                </a:path>
                <a:path w="447675" h="399414">
                  <a:moveTo>
                    <a:pt x="79636" y="112747"/>
                  </a:moveTo>
                  <a:lnTo>
                    <a:pt x="51874" y="112747"/>
                  </a:lnTo>
                  <a:lnTo>
                    <a:pt x="197300" y="170016"/>
                  </a:lnTo>
                  <a:lnTo>
                    <a:pt x="198649" y="170016"/>
                  </a:lnTo>
                  <a:lnTo>
                    <a:pt x="225125" y="159316"/>
                  </a:lnTo>
                  <a:lnTo>
                    <a:pt x="197936" y="159316"/>
                  </a:lnTo>
                  <a:lnTo>
                    <a:pt x="79636" y="112747"/>
                  </a:lnTo>
                  <a:close/>
                </a:path>
                <a:path w="447675" h="399414">
                  <a:moveTo>
                    <a:pt x="294259" y="10603"/>
                  </a:moveTo>
                  <a:lnTo>
                    <a:pt x="264864" y="10602"/>
                  </a:lnTo>
                  <a:lnTo>
                    <a:pt x="421754" y="68525"/>
                  </a:lnTo>
                  <a:lnTo>
                    <a:pt x="197936" y="159316"/>
                  </a:lnTo>
                  <a:lnTo>
                    <a:pt x="225125" y="159316"/>
                  </a:lnTo>
                  <a:lnTo>
                    <a:pt x="405383" y="86465"/>
                  </a:lnTo>
                  <a:lnTo>
                    <a:pt x="415562" y="86465"/>
                  </a:lnTo>
                  <a:lnTo>
                    <a:pt x="415562" y="82292"/>
                  </a:lnTo>
                  <a:lnTo>
                    <a:pt x="440287" y="71837"/>
                  </a:lnTo>
                  <a:lnTo>
                    <a:pt x="441517" y="68851"/>
                  </a:lnTo>
                  <a:lnTo>
                    <a:pt x="439863" y="64966"/>
                  </a:lnTo>
                  <a:lnTo>
                    <a:pt x="438803" y="63957"/>
                  </a:lnTo>
                  <a:lnTo>
                    <a:pt x="294259" y="1060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984694" y="2313965"/>
            <a:ext cx="6967061" cy="1681710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180499" indent="-170974">
              <a:spcBef>
                <a:spcPts val="79"/>
              </a:spcBef>
              <a:buFont typeface="Arial MT"/>
              <a:buChar char="•"/>
              <a:tabLst>
                <a:tab pos="180499" algn="l"/>
              </a:tabLst>
            </a:pPr>
            <a:r>
              <a:rPr sz="1500" spc="41" dirty="0">
                <a:latin typeface="Trebuchet MS"/>
                <a:cs typeface="Trebuchet MS"/>
              </a:rPr>
              <a:t>¿Qué</a:t>
            </a:r>
            <a:r>
              <a:rPr sz="1500" spc="-127" dirty="0">
                <a:latin typeface="Trebuchet MS"/>
                <a:cs typeface="Trebuchet MS"/>
              </a:rPr>
              <a:t> </a:t>
            </a:r>
            <a:r>
              <a:rPr sz="1500" spc="-15" dirty="0">
                <a:latin typeface="Trebuchet MS"/>
                <a:cs typeface="Trebuchet MS"/>
              </a:rPr>
              <a:t>otros</a:t>
            </a:r>
            <a:r>
              <a:rPr sz="1500" spc="-124" dirty="0">
                <a:latin typeface="Trebuchet MS"/>
                <a:cs typeface="Trebuchet MS"/>
              </a:rPr>
              <a:t> </a:t>
            </a:r>
            <a:r>
              <a:rPr sz="1500" spc="-34" dirty="0">
                <a:latin typeface="Trebuchet MS"/>
                <a:cs typeface="Trebuchet MS"/>
              </a:rPr>
              <a:t>factores</a:t>
            </a:r>
            <a:r>
              <a:rPr sz="1500" spc="-131" dirty="0">
                <a:latin typeface="Trebuchet MS"/>
                <a:cs typeface="Trebuchet MS"/>
              </a:rPr>
              <a:t> </a:t>
            </a:r>
            <a:r>
              <a:rPr sz="1500" spc="45" dirty="0">
                <a:latin typeface="Trebuchet MS"/>
                <a:cs typeface="Trebuchet MS"/>
              </a:rPr>
              <a:t>son</a:t>
            </a:r>
            <a:r>
              <a:rPr sz="1500" spc="-120" dirty="0">
                <a:latin typeface="Trebuchet MS"/>
                <a:cs typeface="Trebuchet MS"/>
              </a:rPr>
              <a:t> </a:t>
            </a:r>
            <a:r>
              <a:rPr sz="1500" spc="-34" dirty="0">
                <a:latin typeface="Trebuchet MS"/>
                <a:cs typeface="Trebuchet MS"/>
              </a:rPr>
              <a:t>relevantes</a:t>
            </a:r>
            <a:r>
              <a:rPr sz="1500" spc="-139" dirty="0">
                <a:latin typeface="Trebuchet MS"/>
                <a:cs typeface="Trebuchet MS"/>
              </a:rPr>
              <a:t> </a:t>
            </a:r>
            <a:r>
              <a:rPr sz="1500" spc="-34" dirty="0">
                <a:latin typeface="Trebuchet MS"/>
                <a:cs typeface="Trebuchet MS"/>
              </a:rPr>
              <a:t>para</a:t>
            </a:r>
            <a:r>
              <a:rPr sz="1500" spc="-116" dirty="0">
                <a:latin typeface="Trebuchet MS"/>
                <a:cs typeface="Trebuchet MS"/>
              </a:rPr>
              <a:t> </a:t>
            </a:r>
            <a:r>
              <a:rPr sz="1500" spc="-34" dirty="0">
                <a:latin typeface="Trebuchet MS"/>
                <a:cs typeface="Trebuchet MS"/>
              </a:rPr>
              <a:t>la</a:t>
            </a:r>
            <a:r>
              <a:rPr sz="1500" spc="-120" dirty="0">
                <a:latin typeface="Trebuchet MS"/>
                <a:cs typeface="Trebuchet MS"/>
              </a:rPr>
              <a:t> </a:t>
            </a:r>
            <a:r>
              <a:rPr sz="1500" dirty="0">
                <a:latin typeface="Trebuchet MS"/>
                <a:cs typeface="Trebuchet MS"/>
              </a:rPr>
              <a:t>adopción</a:t>
            </a:r>
            <a:r>
              <a:rPr sz="1500" spc="-139" dirty="0">
                <a:latin typeface="Trebuchet MS"/>
                <a:cs typeface="Trebuchet MS"/>
              </a:rPr>
              <a:t> </a:t>
            </a:r>
            <a:r>
              <a:rPr sz="1500" spc="-30" dirty="0">
                <a:latin typeface="Trebuchet MS"/>
                <a:cs typeface="Trebuchet MS"/>
              </a:rPr>
              <a:t>e</a:t>
            </a:r>
            <a:r>
              <a:rPr sz="1500" spc="-113" dirty="0">
                <a:latin typeface="Trebuchet MS"/>
                <a:cs typeface="Trebuchet MS"/>
              </a:rPr>
              <a:t> </a:t>
            </a:r>
            <a:r>
              <a:rPr sz="1500" spc="-41" dirty="0">
                <a:latin typeface="Trebuchet MS"/>
                <a:cs typeface="Trebuchet MS"/>
              </a:rPr>
              <a:t>integración</a:t>
            </a:r>
            <a:r>
              <a:rPr sz="1500" spc="-135" dirty="0">
                <a:latin typeface="Trebuchet MS"/>
                <a:cs typeface="Trebuchet MS"/>
              </a:rPr>
              <a:t> </a:t>
            </a:r>
            <a:r>
              <a:rPr sz="1500" spc="-30" dirty="0">
                <a:latin typeface="Trebuchet MS"/>
                <a:cs typeface="Trebuchet MS"/>
              </a:rPr>
              <a:t>TIC</a:t>
            </a:r>
            <a:r>
              <a:rPr sz="1500" spc="-109" dirty="0">
                <a:latin typeface="Trebuchet MS"/>
                <a:cs typeface="Trebuchet MS"/>
              </a:rPr>
              <a:t> </a:t>
            </a:r>
            <a:r>
              <a:rPr sz="1500" spc="-15" dirty="0">
                <a:latin typeface="Trebuchet MS"/>
                <a:cs typeface="Trebuchet MS"/>
              </a:rPr>
              <a:t>en</a:t>
            </a:r>
            <a:r>
              <a:rPr sz="1500" spc="-127" dirty="0">
                <a:latin typeface="Trebuchet MS"/>
                <a:cs typeface="Trebuchet MS"/>
              </a:rPr>
              <a:t> </a:t>
            </a:r>
            <a:r>
              <a:rPr sz="1500" dirty="0">
                <a:latin typeface="Trebuchet MS"/>
                <a:cs typeface="Trebuchet MS"/>
              </a:rPr>
              <a:t>las</a:t>
            </a:r>
            <a:r>
              <a:rPr sz="1500" spc="-113" dirty="0">
                <a:latin typeface="Trebuchet MS"/>
                <a:cs typeface="Trebuchet MS"/>
              </a:rPr>
              <a:t> </a:t>
            </a:r>
            <a:r>
              <a:rPr sz="1500" spc="34" dirty="0">
                <a:latin typeface="Trebuchet MS"/>
                <a:cs typeface="Trebuchet MS"/>
              </a:rPr>
              <a:t>aulas?</a:t>
            </a:r>
            <a:endParaRPr sz="1500" dirty="0">
              <a:latin typeface="Trebuchet MS"/>
              <a:cs typeface="Trebuchet MS"/>
            </a:endParaRPr>
          </a:p>
          <a:p>
            <a:pPr marL="3062764">
              <a:spcBef>
                <a:spcPts val="1534"/>
              </a:spcBef>
            </a:pP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Infraestructura.</a:t>
            </a:r>
            <a:endParaRPr sz="825" dirty="0">
              <a:latin typeface="Trebuchet MS"/>
              <a:cs typeface="Trebuchet MS"/>
            </a:endParaRPr>
          </a:p>
          <a:p>
            <a:pPr marL="3062764" marR="2017871">
              <a:lnSpc>
                <a:spcPct val="124500"/>
              </a:lnSpc>
              <a:spcBef>
                <a:spcPts val="11"/>
              </a:spcBef>
            </a:pP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Hardware</a:t>
            </a:r>
            <a:r>
              <a:rPr sz="825" spc="-90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297ED4"/>
                </a:solidFill>
                <a:latin typeface="Trebuchet MS"/>
                <a:cs typeface="Trebuchet MS"/>
              </a:rPr>
              <a:t>(intensidad</a:t>
            </a:r>
            <a:r>
              <a:rPr sz="825" spc="-64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de</a:t>
            </a:r>
            <a:r>
              <a:rPr sz="825" spc="-5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297ED4"/>
                </a:solidFill>
                <a:latin typeface="Trebuchet MS"/>
                <a:cs typeface="Trebuchet MS"/>
              </a:rPr>
              <a:t>uso</a:t>
            </a:r>
            <a:r>
              <a:rPr sz="825" spc="-49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de</a:t>
            </a:r>
            <a:r>
              <a:rPr sz="825" spc="-5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equipos). Software.</a:t>
            </a:r>
            <a:endParaRPr sz="825" dirty="0">
              <a:latin typeface="Trebuchet MS"/>
              <a:cs typeface="Trebuchet MS"/>
            </a:endParaRPr>
          </a:p>
          <a:p>
            <a:pPr marL="3062764">
              <a:spcBef>
                <a:spcPts val="251"/>
              </a:spcBef>
            </a:pP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Profesor</a:t>
            </a:r>
            <a:r>
              <a:rPr sz="825" spc="-45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38" dirty="0">
                <a:solidFill>
                  <a:srgbClr val="297ED4"/>
                </a:solidFill>
                <a:latin typeface="Trebuchet MS"/>
                <a:cs typeface="Trebuchet MS"/>
              </a:rPr>
              <a:t>.</a:t>
            </a:r>
            <a:endParaRPr sz="825" dirty="0">
              <a:latin typeface="Trebuchet MS"/>
              <a:cs typeface="Trebuchet MS"/>
            </a:endParaRPr>
          </a:p>
          <a:p>
            <a:pPr marL="3062764" marR="2057876">
              <a:lnSpc>
                <a:spcPts val="1245"/>
              </a:lnSpc>
              <a:spcBef>
                <a:spcPts val="71"/>
              </a:spcBef>
            </a:pP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Complejidad</a:t>
            </a:r>
            <a:r>
              <a:rPr sz="825" spc="-8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38" dirty="0">
                <a:solidFill>
                  <a:srgbClr val="297ED4"/>
                </a:solidFill>
                <a:latin typeface="Trebuchet MS"/>
                <a:cs typeface="Trebuchet MS"/>
              </a:rPr>
              <a:t>y</a:t>
            </a:r>
            <a:r>
              <a:rPr sz="825" spc="-41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tamaño</a:t>
            </a:r>
            <a:r>
              <a:rPr sz="825" spc="-53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23" dirty="0">
                <a:solidFill>
                  <a:srgbClr val="297ED4"/>
                </a:solidFill>
                <a:latin typeface="Trebuchet MS"/>
                <a:cs typeface="Trebuchet MS"/>
              </a:rPr>
              <a:t>centro</a:t>
            </a:r>
            <a:r>
              <a:rPr sz="825" spc="-60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educativo. Municipio.</a:t>
            </a:r>
            <a:endParaRPr sz="825" dirty="0">
              <a:latin typeface="Trebuchet MS"/>
              <a:cs typeface="Trebuchet MS"/>
            </a:endParaRPr>
          </a:p>
          <a:p>
            <a:pPr marL="3062764">
              <a:spcBef>
                <a:spcPts val="158"/>
              </a:spcBef>
            </a:pP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Profesores</a:t>
            </a:r>
            <a:r>
              <a:rPr sz="825" spc="-53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capacitados.</a:t>
            </a:r>
            <a:endParaRPr sz="825" dirty="0">
              <a:latin typeface="Trebuchet MS"/>
              <a:cs typeface="Trebuchet MS"/>
            </a:endParaRPr>
          </a:p>
          <a:p>
            <a:pPr marL="3062764">
              <a:spcBef>
                <a:spcPts val="251"/>
              </a:spcBef>
            </a:pP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Cultura</a:t>
            </a:r>
            <a:r>
              <a:rPr sz="825" spc="-68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de</a:t>
            </a:r>
            <a:r>
              <a:rPr sz="825" spc="-71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manera</a:t>
            </a:r>
            <a:r>
              <a:rPr sz="825" spc="-5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indirecta.</a:t>
            </a:r>
            <a:endParaRPr sz="825" dirty="0">
              <a:latin typeface="Trebuchet MS"/>
              <a:cs typeface="Trebuchet MS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916172" y="4359879"/>
            <a:ext cx="1029176" cy="1029176"/>
            <a:chOff x="1221562" y="4670171"/>
            <a:chExt cx="1372235" cy="1372235"/>
          </a:xfrm>
        </p:grpSpPr>
        <p:sp>
          <p:nvSpPr>
            <p:cNvPr id="21" name="object 21"/>
            <p:cNvSpPr/>
            <p:nvPr/>
          </p:nvSpPr>
          <p:spPr>
            <a:xfrm>
              <a:off x="1221562" y="4670171"/>
              <a:ext cx="1372235" cy="1372235"/>
            </a:xfrm>
            <a:custGeom>
              <a:avLst/>
              <a:gdLst/>
              <a:ahLst/>
              <a:cxnLst/>
              <a:rect l="l" t="t" r="r" b="b"/>
              <a:pathLst>
                <a:path w="1372235" h="1372235">
                  <a:moveTo>
                    <a:pt x="685977" y="0"/>
                  </a:moveTo>
                  <a:lnTo>
                    <a:pt x="636989" y="1722"/>
                  </a:lnTo>
                  <a:lnTo>
                    <a:pt x="588931" y="6811"/>
                  </a:lnTo>
                  <a:lnTo>
                    <a:pt x="541917" y="15151"/>
                  </a:lnTo>
                  <a:lnTo>
                    <a:pt x="496066" y="26626"/>
                  </a:lnTo>
                  <a:lnTo>
                    <a:pt x="451492" y="41119"/>
                  </a:lnTo>
                  <a:lnTo>
                    <a:pt x="408312" y="58516"/>
                  </a:lnTo>
                  <a:lnTo>
                    <a:pt x="366641" y="78699"/>
                  </a:lnTo>
                  <a:lnTo>
                    <a:pt x="326597" y="101553"/>
                  </a:lnTo>
                  <a:lnTo>
                    <a:pt x="288295" y="126962"/>
                  </a:lnTo>
                  <a:lnTo>
                    <a:pt x="251851" y="154809"/>
                  </a:lnTo>
                  <a:lnTo>
                    <a:pt x="217381" y="184978"/>
                  </a:lnTo>
                  <a:lnTo>
                    <a:pt x="185002" y="217354"/>
                  </a:lnTo>
                  <a:lnTo>
                    <a:pt x="154829" y="251821"/>
                  </a:lnTo>
                  <a:lnTo>
                    <a:pt x="126979" y="288261"/>
                  </a:lnTo>
                  <a:lnTo>
                    <a:pt x="101567" y="326561"/>
                  </a:lnTo>
                  <a:lnTo>
                    <a:pt x="78710" y="366602"/>
                  </a:lnTo>
                  <a:lnTo>
                    <a:pt x="58525" y="408269"/>
                  </a:lnTo>
                  <a:lnTo>
                    <a:pt x="41126" y="451447"/>
                  </a:lnTo>
                  <a:lnTo>
                    <a:pt x="26630" y="496019"/>
                  </a:lnTo>
                  <a:lnTo>
                    <a:pt x="15153" y="541869"/>
                  </a:lnTo>
                  <a:lnTo>
                    <a:pt x="6812" y="588881"/>
                  </a:lnTo>
                  <a:lnTo>
                    <a:pt x="1722" y="636939"/>
                  </a:lnTo>
                  <a:lnTo>
                    <a:pt x="0" y="685926"/>
                  </a:lnTo>
                  <a:lnTo>
                    <a:pt x="1722" y="734926"/>
                  </a:lnTo>
                  <a:lnTo>
                    <a:pt x="6812" y="782994"/>
                  </a:lnTo>
                  <a:lnTo>
                    <a:pt x="15153" y="830016"/>
                  </a:lnTo>
                  <a:lnTo>
                    <a:pt x="26630" y="875876"/>
                  </a:lnTo>
                  <a:lnTo>
                    <a:pt x="41126" y="920457"/>
                  </a:lnTo>
                  <a:lnTo>
                    <a:pt x="58525" y="963643"/>
                  </a:lnTo>
                  <a:lnTo>
                    <a:pt x="78710" y="1005319"/>
                  </a:lnTo>
                  <a:lnTo>
                    <a:pt x="101567" y="1045367"/>
                  </a:lnTo>
                  <a:lnTo>
                    <a:pt x="126979" y="1083673"/>
                  </a:lnTo>
                  <a:lnTo>
                    <a:pt x="154829" y="1120121"/>
                  </a:lnTo>
                  <a:lnTo>
                    <a:pt x="185002" y="1154593"/>
                  </a:lnTo>
                  <a:lnTo>
                    <a:pt x="217381" y="1186974"/>
                  </a:lnTo>
                  <a:lnTo>
                    <a:pt x="251851" y="1217149"/>
                  </a:lnTo>
                  <a:lnTo>
                    <a:pt x="288295" y="1245000"/>
                  </a:lnTo>
                  <a:lnTo>
                    <a:pt x="326597" y="1270413"/>
                  </a:lnTo>
                  <a:lnTo>
                    <a:pt x="366641" y="1293270"/>
                  </a:lnTo>
                  <a:lnTo>
                    <a:pt x="408312" y="1313456"/>
                  </a:lnTo>
                  <a:lnTo>
                    <a:pt x="451492" y="1330855"/>
                  </a:lnTo>
                  <a:lnTo>
                    <a:pt x="496066" y="1345351"/>
                  </a:lnTo>
                  <a:lnTo>
                    <a:pt x="541917" y="1356827"/>
                  </a:lnTo>
                  <a:lnTo>
                    <a:pt x="588931" y="1365168"/>
                  </a:lnTo>
                  <a:lnTo>
                    <a:pt x="636989" y="1370258"/>
                  </a:lnTo>
                  <a:lnTo>
                    <a:pt x="685977" y="1371980"/>
                  </a:lnTo>
                  <a:lnTo>
                    <a:pt x="734966" y="1370258"/>
                  </a:lnTo>
                  <a:lnTo>
                    <a:pt x="783026" y="1365168"/>
                  </a:lnTo>
                  <a:lnTo>
                    <a:pt x="830041" y="1356827"/>
                  </a:lnTo>
                  <a:lnTo>
                    <a:pt x="875895" y="1345351"/>
                  </a:lnTo>
                  <a:lnTo>
                    <a:pt x="920472" y="1330855"/>
                  </a:lnTo>
                  <a:lnTo>
                    <a:pt x="963656" y="1313456"/>
                  </a:lnTo>
                  <a:lnTo>
                    <a:pt x="1005330" y="1293270"/>
                  </a:lnTo>
                  <a:lnTo>
                    <a:pt x="1045379" y="1270413"/>
                  </a:lnTo>
                  <a:lnTo>
                    <a:pt x="1083685" y="1245000"/>
                  </a:lnTo>
                  <a:lnTo>
                    <a:pt x="1120134" y="1217149"/>
                  </a:lnTo>
                  <a:lnTo>
                    <a:pt x="1154609" y="1186974"/>
                  </a:lnTo>
                  <a:lnTo>
                    <a:pt x="1186993" y="1154593"/>
                  </a:lnTo>
                  <a:lnTo>
                    <a:pt x="1217171" y="1120121"/>
                  </a:lnTo>
                  <a:lnTo>
                    <a:pt x="1245026" y="1083673"/>
                  </a:lnTo>
                  <a:lnTo>
                    <a:pt x="1270442" y="1045367"/>
                  </a:lnTo>
                  <a:lnTo>
                    <a:pt x="1293303" y="1005319"/>
                  </a:lnTo>
                  <a:lnTo>
                    <a:pt x="1313493" y="963643"/>
                  </a:lnTo>
                  <a:lnTo>
                    <a:pt x="1330896" y="920457"/>
                  </a:lnTo>
                  <a:lnTo>
                    <a:pt x="1345395" y="875876"/>
                  </a:lnTo>
                  <a:lnTo>
                    <a:pt x="1356874" y="830016"/>
                  </a:lnTo>
                  <a:lnTo>
                    <a:pt x="1365217" y="782994"/>
                  </a:lnTo>
                  <a:lnTo>
                    <a:pt x="1370308" y="734926"/>
                  </a:lnTo>
                  <a:lnTo>
                    <a:pt x="1372031" y="685926"/>
                  </a:lnTo>
                  <a:lnTo>
                    <a:pt x="1370308" y="636939"/>
                  </a:lnTo>
                  <a:lnTo>
                    <a:pt x="1365217" y="588881"/>
                  </a:lnTo>
                  <a:lnTo>
                    <a:pt x="1356874" y="541869"/>
                  </a:lnTo>
                  <a:lnTo>
                    <a:pt x="1345395" y="496019"/>
                  </a:lnTo>
                  <a:lnTo>
                    <a:pt x="1330896" y="451447"/>
                  </a:lnTo>
                  <a:lnTo>
                    <a:pt x="1313493" y="408269"/>
                  </a:lnTo>
                  <a:lnTo>
                    <a:pt x="1293303" y="366602"/>
                  </a:lnTo>
                  <a:lnTo>
                    <a:pt x="1270442" y="326561"/>
                  </a:lnTo>
                  <a:lnTo>
                    <a:pt x="1245026" y="288261"/>
                  </a:lnTo>
                  <a:lnTo>
                    <a:pt x="1217171" y="251821"/>
                  </a:lnTo>
                  <a:lnTo>
                    <a:pt x="1186993" y="217354"/>
                  </a:lnTo>
                  <a:lnTo>
                    <a:pt x="1154609" y="184978"/>
                  </a:lnTo>
                  <a:lnTo>
                    <a:pt x="1120134" y="154809"/>
                  </a:lnTo>
                  <a:lnTo>
                    <a:pt x="1083685" y="126962"/>
                  </a:lnTo>
                  <a:lnTo>
                    <a:pt x="1045379" y="101553"/>
                  </a:lnTo>
                  <a:lnTo>
                    <a:pt x="1005330" y="78699"/>
                  </a:lnTo>
                  <a:lnTo>
                    <a:pt x="963656" y="58516"/>
                  </a:lnTo>
                  <a:lnTo>
                    <a:pt x="920472" y="41119"/>
                  </a:lnTo>
                  <a:lnTo>
                    <a:pt x="875895" y="26626"/>
                  </a:lnTo>
                  <a:lnTo>
                    <a:pt x="830041" y="15151"/>
                  </a:lnTo>
                  <a:lnTo>
                    <a:pt x="783026" y="6811"/>
                  </a:lnTo>
                  <a:lnTo>
                    <a:pt x="734966" y="1722"/>
                  </a:lnTo>
                  <a:lnTo>
                    <a:pt x="685977" y="0"/>
                  </a:lnTo>
                  <a:close/>
                </a:path>
              </a:pathLst>
            </a:custGeom>
            <a:solidFill>
              <a:srgbClr val="7E8FA9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sp>
          <p:nvSpPr>
            <p:cNvPr id="22" name="object 22"/>
            <p:cNvSpPr/>
            <p:nvPr/>
          </p:nvSpPr>
          <p:spPr>
            <a:xfrm>
              <a:off x="1519466" y="4990388"/>
              <a:ext cx="784860" cy="734695"/>
            </a:xfrm>
            <a:custGeom>
              <a:avLst/>
              <a:gdLst/>
              <a:ahLst/>
              <a:cxnLst/>
              <a:rect l="l" t="t" r="r" b="b"/>
              <a:pathLst>
                <a:path w="784860" h="734695">
                  <a:moveTo>
                    <a:pt x="210489" y="328168"/>
                  </a:moveTo>
                  <a:lnTo>
                    <a:pt x="206286" y="323951"/>
                  </a:lnTo>
                  <a:lnTo>
                    <a:pt x="201079" y="323951"/>
                  </a:lnTo>
                  <a:lnTo>
                    <a:pt x="195884" y="323951"/>
                  </a:lnTo>
                  <a:lnTo>
                    <a:pt x="191668" y="328168"/>
                  </a:lnTo>
                  <a:lnTo>
                    <a:pt x="191668" y="715327"/>
                  </a:lnTo>
                  <a:lnTo>
                    <a:pt x="149313" y="715327"/>
                  </a:lnTo>
                  <a:lnTo>
                    <a:pt x="149313" y="481406"/>
                  </a:lnTo>
                  <a:lnTo>
                    <a:pt x="130492" y="481406"/>
                  </a:lnTo>
                  <a:lnTo>
                    <a:pt x="130492" y="715327"/>
                  </a:lnTo>
                  <a:lnTo>
                    <a:pt x="88138" y="715327"/>
                  </a:lnTo>
                  <a:lnTo>
                    <a:pt x="88138" y="328168"/>
                  </a:lnTo>
                  <a:lnTo>
                    <a:pt x="83921" y="323951"/>
                  </a:lnTo>
                  <a:lnTo>
                    <a:pt x="73533" y="323951"/>
                  </a:lnTo>
                  <a:lnTo>
                    <a:pt x="69303" y="328168"/>
                  </a:lnTo>
                  <a:lnTo>
                    <a:pt x="69303" y="734148"/>
                  </a:lnTo>
                  <a:lnTo>
                    <a:pt x="210489" y="734148"/>
                  </a:lnTo>
                  <a:lnTo>
                    <a:pt x="210489" y="328168"/>
                  </a:lnTo>
                  <a:close/>
                </a:path>
                <a:path w="784860" h="734695">
                  <a:moveTo>
                    <a:pt x="366903" y="556666"/>
                  </a:moveTo>
                  <a:lnTo>
                    <a:pt x="363550" y="540029"/>
                  </a:lnTo>
                  <a:lnTo>
                    <a:pt x="358635" y="532752"/>
                  </a:lnTo>
                  <a:lnTo>
                    <a:pt x="354393" y="526440"/>
                  </a:lnTo>
                  <a:lnTo>
                    <a:pt x="348068" y="522185"/>
                  </a:lnTo>
                  <a:lnTo>
                    <a:pt x="348068" y="556666"/>
                  </a:lnTo>
                  <a:lnTo>
                    <a:pt x="346176" y="565975"/>
                  </a:lnTo>
                  <a:lnTo>
                    <a:pt x="341045" y="573582"/>
                  </a:lnTo>
                  <a:lnTo>
                    <a:pt x="333425" y="578700"/>
                  </a:lnTo>
                  <a:lnTo>
                    <a:pt x="324167" y="580580"/>
                  </a:lnTo>
                  <a:lnTo>
                    <a:pt x="314858" y="578700"/>
                  </a:lnTo>
                  <a:lnTo>
                    <a:pt x="307251" y="573582"/>
                  </a:lnTo>
                  <a:lnTo>
                    <a:pt x="302120" y="565975"/>
                  </a:lnTo>
                  <a:lnTo>
                    <a:pt x="300228" y="556666"/>
                  </a:lnTo>
                  <a:lnTo>
                    <a:pt x="302107" y="547357"/>
                  </a:lnTo>
                  <a:lnTo>
                    <a:pt x="307238" y="539762"/>
                  </a:lnTo>
                  <a:lnTo>
                    <a:pt x="314820" y="534631"/>
                  </a:lnTo>
                  <a:lnTo>
                    <a:pt x="324142" y="532752"/>
                  </a:lnTo>
                  <a:lnTo>
                    <a:pt x="333463" y="534631"/>
                  </a:lnTo>
                  <a:lnTo>
                    <a:pt x="341058" y="539762"/>
                  </a:lnTo>
                  <a:lnTo>
                    <a:pt x="346176" y="547357"/>
                  </a:lnTo>
                  <a:lnTo>
                    <a:pt x="348068" y="556666"/>
                  </a:lnTo>
                  <a:lnTo>
                    <a:pt x="348068" y="522185"/>
                  </a:lnTo>
                  <a:lnTo>
                    <a:pt x="340804" y="517283"/>
                  </a:lnTo>
                  <a:lnTo>
                    <a:pt x="324167" y="513918"/>
                  </a:lnTo>
                  <a:lnTo>
                    <a:pt x="307517" y="517283"/>
                  </a:lnTo>
                  <a:lnTo>
                    <a:pt x="293928" y="526440"/>
                  </a:lnTo>
                  <a:lnTo>
                    <a:pt x="284772" y="540029"/>
                  </a:lnTo>
                  <a:lnTo>
                    <a:pt x="281419" y="556666"/>
                  </a:lnTo>
                  <a:lnTo>
                    <a:pt x="284784" y="573303"/>
                  </a:lnTo>
                  <a:lnTo>
                    <a:pt x="293954" y="586892"/>
                  </a:lnTo>
                  <a:lnTo>
                    <a:pt x="307555" y="596049"/>
                  </a:lnTo>
                  <a:lnTo>
                    <a:pt x="324142" y="599401"/>
                  </a:lnTo>
                  <a:lnTo>
                    <a:pt x="340791" y="596049"/>
                  </a:lnTo>
                  <a:lnTo>
                    <a:pt x="354380" y="586892"/>
                  </a:lnTo>
                  <a:lnTo>
                    <a:pt x="358635" y="580580"/>
                  </a:lnTo>
                  <a:lnTo>
                    <a:pt x="363537" y="573303"/>
                  </a:lnTo>
                  <a:lnTo>
                    <a:pt x="366903" y="556666"/>
                  </a:lnTo>
                  <a:close/>
                </a:path>
                <a:path w="784860" h="734695">
                  <a:moveTo>
                    <a:pt x="408190" y="677684"/>
                  </a:moveTo>
                  <a:lnTo>
                    <a:pt x="399757" y="636765"/>
                  </a:lnTo>
                  <a:lnTo>
                    <a:pt x="389915" y="629945"/>
                  </a:lnTo>
                  <a:lnTo>
                    <a:pt x="389394" y="629704"/>
                  </a:lnTo>
                  <a:lnTo>
                    <a:pt x="389394" y="677684"/>
                  </a:lnTo>
                  <a:lnTo>
                    <a:pt x="257556" y="677684"/>
                  </a:lnTo>
                  <a:lnTo>
                    <a:pt x="275539" y="641578"/>
                  </a:lnTo>
                  <a:lnTo>
                    <a:pt x="315544" y="630377"/>
                  </a:lnTo>
                  <a:lnTo>
                    <a:pt x="314871" y="630377"/>
                  </a:lnTo>
                  <a:lnTo>
                    <a:pt x="323583" y="629945"/>
                  </a:lnTo>
                  <a:lnTo>
                    <a:pt x="334606" y="630377"/>
                  </a:lnTo>
                  <a:lnTo>
                    <a:pt x="332257" y="630377"/>
                  </a:lnTo>
                  <a:lnTo>
                    <a:pt x="339471" y="631202"/>
                  </a:lnTo>
                  <a:lnTo>
                    <a:pt x="339039" y="631202"/>
                  </a:lnTo>
                  <a:lnTo>
                    <a:pt x="346303" y="632574"/>
                  </a:lnTo>
                  <a:lnTo>
                    <a:pt x="346125" y="632574"/>
                  </a:lnTo>
                  <a:lnTo>
                    <a:pt x="388048" y="651484"/>
                  </a:lnTo>
                  <a:lnTo>
                    <a:pt x="389394" y="677684"/>
                  </a:lnTo>
                  <a:lnTo>
                    <a:pt x="389394" y="629704"/>
                  </a:lnTo>
                  <a:lnTo>
                    <a:pt x="380098" y="624535"/>
                  </a:lnTo>
                  <a:lnTo>
                    <a:pt x="369481" y="619950"/>
                  </a:lnTo>
                  <a:lnTo>
                    <a:pt x="358419" y="616432"/>
                  </a:lnTo>
                  <a:lnTo>
                    <a:pt x="350177" y="614235"/>
                  </a:lnTo>
                  <a:lnTo>
                    <a:pt x="350304" y="614235"/>
                  </a:lnTo>
                  <a:lnTo>
                    <a:pt x="341757" y="612609"/>
                  </a:lnTo>
                  <a:lnTo>
                    <a:pt x="342163" y="612609"/>
                  </a:lnTo>
                  <a:lnTo>
                    <a:pt x="333121" y="611593"/>
                  </a:lnTo>
                  <a:lnTo>
                    <a:pt x="334619" y="611593"/>
                  </a:lnTo>
                  <a:lnTo>
                    <a:pt x="323494" y="611162"/>
                  </a:lnTo>
                  <a:lnTo>
                    <a:pt x="314642" y="611593"/>
                  </a:lnTo>
                  <a:lnTo>
                    <a:pt x="267042" y="624840"/>
                  </a:lnTo>
                  <a:lnTo>
                    <a:pt x="238823" y="651484"/>
                  </a:lnTo>
                  <a:lnTo>
                    <a:pt x="238772" y="696506"/>
                  </a:lnTo>
                  <a:lnTo>
                    <a:pt x="408190" y="696506"/>
                  </a:lnTo>
                  <a:lnTo>
                    <a:pt x="408190" y="677684"/>
                  </a:lnTo>
                  <a:close/>
                </a:path>
                <a:path w="784860" h="734695">
                  <a:moveTo>
                    <a:pt x="468934" y="152996"/>
                  </a:moveTo>
                  <a:lnTo>
                    <a:pt x="468782" y="147040"/>
                  </a:lnTo>
                  <a:lnTo>
                    <a:pt x="461403" y="140004"/>
                  </a:lnTo>
                  <a:lnTo>
                    <a:pt x="455523" y="140004"/>
                  </a:lnTo>
                  <a:lnTo>
                    <a:pt x="451904" y="143586"/>
                  </a:lnTo>
                  <a:lnTo>
                    <a:pt x="331038" y="266700"/>
                  </a:lnTo>
                  <a:lnTo>
                    <a:pt x="325069" y="264325"/>
                  </a:lnTo>
                  <a:lnTo>
                    <a:pt x="290156" y="280047"/>
                  </a:lnTo>
                  <a:lnTo>
                    <a:pt x="260375" y="327571"/>
                  </a:lnTo>
                  <a:lnTo>
                    <a:pt x="243001" y="274980"/>
                  </a:lnTo>
                  <a:lnTo>
                    <a:pt x="242430" y="273621"/>
                  </a:lnTo>
                  <a:lnTo>
                    <a:pt x="239991" y="270230"/>
                  </a:lnTo>
                  <a:lnTo>
                    <a:pt x="228269" y="254114"/>
                  </a:lnTo>
                  <a:lnTo>
                    <a:pt x="228409" y="254114"/>
                  </a:lnTo>
                  <a:lnTo>
                    <a:pt x="206400" y="242366"/>
                  </a:lnTo>
                  <a:lnTo>
                    <a:pt x="176580" y="236740"/>
                  </a:lnTo>
                  <a:lnTo>
                    <a:pt x="138430" y="235280"/>
                  </a:lnTo>
                  <a:lnTo>
                    <a:pt x="100291" y="236740"/>
                  </a:lnTo>
                  <a:lnTo>
                    <a:pt x="48602" y="254114"/>
                  </a:lnTo>
                  <a:lnTo>
                    <a:pt x="393" y="456565"/>
                  </a:lnTo>
                  <a:lnTo>
                    <a:pt x="165" y="463892"/>
                  </a:lnTo>
                  <a:lnTo>
                    <a:pt x="50" y="467563"/>
                  </a:lnTo>
                  <a:lnTo>
                    <a:pt x="29387" y="494919"/>
                  </a:lnTo>
                  <a:lnTo>
                    <a:pt x="35153" y="494919"/>
                  </a:lnTo>
                  <a:lnTo>
                    <a:pt x="39395" y="490410"/>
                  </a:lnTo>
                  <a:lnTo>
                    <a:pt x="39090" y="480783"/>
                  </a:lnTo>
                  <a:lnTo>
                    <a:pt x="35890" y="477050"/>
                  </a:lnTo>
                  <a:lnTo>
                    <a:pt x="31534" y="476250"/>
                  </a:lnTo>
                  <a:lnTo>
                    <a:pt x="25349" y="475284"/>
                  </a:lnTo>
                  <a:lnTo>
                    <a:pt x="22352" y="473367"/>
                  </a:lnTo>
                  <a:lnTo>
                    <a:pt x="18491" y="467563"/>
                  </a:lnTo>
                  <a:lnTo>
                    <a:pt x="17894" y="463892"/>
                  </a:lnTo>
                  <a:lnTo>
                    <a:pt x="18808" y="460451"/>
                  </a:lnTo>
                  <a:lnTo>
                    <a:pt x="51587" y="281368"/>
                  </a:lnTo>
                  <a:lnTo>
                    <a:pt x="99377" y="255866"/>
                  </a:lnTo>
                  <a:lnTo>
                    <a:pt x="138430" y="254114"/>
                  </a:lnTo>
                  <a:lnTo>
                    <a:pt x="177495" y="255866"/>
                  </a:lnTo>
                  <a:lnTo>
                    <a:pt x="217258" y="269494"/>
                  </a:lnTo>
                  <a:lnTo>
                    <a:pt x="249948" y="355942"/>
                  </a:lnTo>
                  <a:lnTo>
                    <a:pt x="252996" y="358444"/>
                  </a:lnTo>
                  <a:lnTo>
                    <a:pt x="260235" y="359321"/>
                  </a:lnTo>
                  <a:lnTo>
                    <a:pt x="263779" y="357619"/>
                  </a:lnTo>
                  <a:lnTo>
                    <a:pt x="282625" y="327571"/>
                  </a:lnTo>
                  <a:lnTo>
                    <a:pt x="306120" y="290093"/>
                  </a:lnTo>
                  <a:lnTo>
                    <a:pt x="310527" y="283108"/>
                  </a:lnTo>
                  <a:lnTo>
                    <a:pt x="319392" y="281101"/>
                  </a:lnTo>
                  <a:lnTo>
                    <a:pt x="319913" y="281101"/>
                  </a:lnTo>
                  <a:lnTo>
                    <a:pt x="327240" y="285737"/>
                  </a:lnTo>
                  <a:lnTo>
                    <a:pt x="327469" y="285902"/>
                  </a:lnTo>
                  <a:lnTo>
                    <a:pt x="333971" y="291160"/>
                  </a:lnTo>
                  <a:lnTo>
                    <a:pt x="335330" y="300532"/>
                  </a:lnTo>
                  <a:lnTo>
                    <a:pt x="330593" y="307428"/>
                  </a:lnTo>
                  <a:lnTo>
                    <a:pt x="281279" y="388874"/>
                  </a:lnTo>
                  <a:lnTo>
                    <a:pt x="276580" y="394042"/>
                  </a:lnTo>
                  <a:lnTo>
                    <a:pt x="270510" y="397002"/>
                  </a:lnTo>
                  <a:lnTo>
                    <a:pt x="263779" y="397560"/>
                  </a:lnTo>
                  <a:lnTo>
                    <a:pt x="257098" y="395516"/>
                  </a:lnTo>
                  <a:lnTo>
                    <a:pt x="252501" y="393065"/>
                  </a:lnTo>
                  <a:lnTo>
                    <a:pt x="246811" y="394817"/>
                  </a:lnTo>
                  <a:lnTo>
                    <a:pt x="241922" y="403999"/>
                  </a:lnTo>
                  <a:lnTo>
                    <a:pt x="243662" y="409689"/>
                  </a:lnTo>
                  <a:lnTo>
                    <a:pt x="248246" y="412140"/>
                  </a:lnTo>
                  <a:lnTo>
                    <a:pt x="261823" y="416293"/>
                  </a:lnTo>
                  <a:lnTo>
                    <a:pt x="275501" y="415150"/>
                  </a:lnTo>
                  <a:lnTo>
                    <a:pt x="346583" y="317334"/>
                  </a:lnTo>
                  <a:lnTo>
                    <a:pt x="352209" y="297764"/>
                  </a:lnTo>
                  <a:lnTo>
                    <a:pt x="350570" y="287705"/>
                  </a:lnTo>
                  <a:lnTo>
                    <a:pt x="347319" y="281101"/>
                  </a:lnTo>
                  <a:lnTo>
                    <a:pt x="345973" y="278371"/>
                  </a:lnTo>
                  <a:lnTo>
                    <a:pt x="357428" y="266700"/>
                  </a:lnTo>
                  <a:lnTo>
                    <a:pt x="465353" y="156768"/>
                  </a:lnTo>
                  <a:lnTo>
                    <a:pt x="468934" y="152996"/>
                  </a:lnTo>
                  <a:close/>
                </a:path>
                <a:path w="784860" h="734695">
                  <a:moveTo>
                    <a:pt x="553885" y="556666"/>
                  </a:moveTo>
                  <a:lnTo>
                    <a:pt x="550519" y="540029"/>
                  </a:lnTo>
                  <a:lnTo>
                    <a:pt x="545617" y="532752"/>
                  </a:lnTo>
                  <a:lnTo>
                    <a:pt x="541362" y="526440"/>
                  </a:lnTo>
                  <a:lnTo>
                    <a:pt x="535051" y="522185"/>
                  </a:lnTo>
                  <a:lnTo>
                    <a:pt x="535051" y="556666"/>
                  </a:lnTo>
                  <a:lnTo>
                    <a:pt x="533171" y="565975"/>
                  </a:lnTo>
                  <a:lnTo>
                    <a:pt x="528040" y="573582"/>
                  </a:lnTo>
                  <a:lnTo>
                    <a:pt x="520407" y="578700"/>
                  </a:lnTo>
                  <a:lnTo>
                    <a:pt x="511149" y="580580"/>
                  </a:lnTo>
                  <a:lnTo>
                    <a:pt x="501840" y="578700"/>
                  </a:lnTo>
                  <a:lnTo>
                    <a:pt x="494233" y="573582"/>
                  </a:lnTo>
                  <a:lnTo>
                    <a:pt x="489102" y="565975"/>
                  </a:lnTo>
                  <a:lnTo>
                    <a:pt x="487222" y="556666"/>
                  </a:lnTo>
                  <a:lnTo>
                    <a:pt x="489089" y="547357"/>
                  </a:lnTo>
                  <a:lnTo>
                    <a:pt x="494207" y="539762"/>
                  </a:lnTo>
                  <a:lnTo>
                    <a:pt x="501802" y="534644"/>
                  </a:lnTo>
                  <a:lnTo>
                    <a:pt x="511124" y="532752"/>
                  </a:lnTo>
                  <a:lnTo>
                    <a:pt x="520433" y="534644"/>
                  </a:lnTo>
                  <a:lnTo>
                    <a:pt x="528015" y="539762"/>
                  </a:lnTo>
                  <a:lnTo>
                    <a:pt x="533146" y="547357"/>
                  </a:lnTo>
                  <a:lnTo>
                    <a:pt x="535051" y="556666"/>
                  </a:lnTo>
                  <a:lnTo>
                    <a:pt x="535051" y="522185"/>
                  </a:lnTo>
                  <a:lnTo>
                    <a:pt x="527786" y="517283"/>
                  </a:lnTo>
                  <a:lnTo>
                    <a:pt x="511149" y="513918"/>
                  </a:lnTo>
                  <a:lnTo>
                    <a:pt x="494499" y="517283"/>
                  </a:lnTo>
                  <a:lnTo>
                    <a:pt x="480910" y="526440"/>
                  </a:lnTo>
                  <a:lnTo>
                    <a:pt x="471754" y="540029"/>
                  </a:lnTo>
                  <a:lnTo>
                    <a:pt x="468401" y="556666"/>
                  </a:lnTo>
                  <a:lnTo>
                    <a:pt x="471766" y="573303"/>
                  </a:lnTo>
                  <a:lnTo>
                    <a:pt x="480923" y="586892"/>
                  </a:lnTo>
                  <a:lnTo>
                    <a:pt x="494538" y="596049"/>
                  </a:lnTo>
                  <a:lnTo>
                    <a:pt x="511124" y="599401"/>
                  </a:lnTo>
                  <a:lnTo>
                    <a:pt x="527761" y="596049"/>
                  </a:lnTo>
                  <a:lnTo>
                    <a:pt x="541350" y="586892"/>
                  </a:lnTo>
                  <a:lnTo>
                    <a:pt x="545604" y="580580"/>
                  </a:lnTo>
                  <a:lnTo>
                    <a:pt x="550519" y="573303"/>
                  </a:lnTo>
                  <a:lnTo>
                    <a:pt x="553885" y="556666"/>
                  </a:lnTo>
                  <a:close/>
                </a:path>
                <a:path w="784860" h="734695">
                  <a:moveTo>
                    <a:pt x="596468" y="677684"/>
                  </a:moveTo>
                  <a:lnTo>
                    <a:pt x="588010" y="636765"/>
                  </a:lnTo>
                  <a:lnTo>
                    <a:pt x="578192" y="629945"/>
                  </a:lnTo>
                  <a:lnTo>
                    <a:pt x="577659" y="629704"/>
                  </a:lnTo>
                  <a:lnTo>
                    <a:pt x="577659" y="677684"/>
                  </a:lnTo>
                  <a:lnTo>
                    <a:pt x="445884" y="677684"/>
                  </a:lnTo>
                  <a:lnTo>
                    <a:pt x="463880" y="641578"/>
                  </a:lnTo>
                  <a:lnTo>
                    <a:pt x="503885" y="630377"/>
                  </a:lnTo>
                  <a:lnTo>
                    <a:pt x="503212" y="630377"/>
                  </a:lnTo>
                  <a:lnTo>
                    <a:pt x="511911" y="629945"/>
                  </a:lnTo>
                  <a:lnTo>
                    <a:pt x="522947" y="630377"/>
                  </a:lnTo>
                  <a:lnTo>
                    <a:pt x="520598" y="630377"/>
                  </a:lnTo>
                  <a:lnTo>
                    <a:pt x="527812" y="631202"/>
                  </a:lnTo>
                  <a:lnTo>
                    <a:pt x="527380" y="631202"/>
                  </a:lnTo>
                  <a:lnTo>
                    <a:pt x="534644" y="632574"/>
                  </a:lnTo>
                  <a:lnTo>
                    <a:pt x="534466" y="632574"/>
                  </a:lnTo>
                  <a:lnTo>
                    <a:pt x="576376" y="651484"/>
                  </a:lnTo>
                  <a:lnTo>
                    <a:pt x="577659" y="677684"/>
                  </a:lnTo>
                  <a:lnTo>
                    <a:pt x="577659" y="629704"/>
                  </a:lnTo>
                  <a:lnTo>
                    <a:pt x="568375" y="624535"/>
                  </a:lnTo>
                  <a:lnTo>
                    <a:pt x="557745" y="619950"/>
                  </a:lnTo>
                  <a:lnTo>
                    <a:pt x="546696" y="616432"/>
                  </a:lnTo>
                  <a:lnTo>
                    <a:pt x="538441" y="614235"/>
                  </a:lnTo>
                  <a:lnTo>
                    <a:pt x="538581" y="614235"/>
                  </a:lnTo>
                  <a:lnTo>
                    <a:pt x="530034" y="612609"/>
                  </a:lnTo>
                  <a:lnTo>
                    <a:pt x="530440" y="612609"/>
                  </a:lnTo>
                  <a:lnTo>
                    <a:pt x="521398" y="611593"/>
                  </a:lnTo>
                  <a:lnTo>
                    <a:pt x="522897" y="611593"/>
                  </a:lnTo>
                  <a:lnTo>
                    <a:pt x="511771" y="611162"/>
                  </a:lnTo>
                  <a:lnTo>
                    <a:pt x="502920" y="611593"/>
                  </a:lnTo>
                  <a:lnTo>
                    <a:pt x="455320" y="624840"/>
                  </a:lnTo>
                  <a:lnTo>
                    <a:pt x="427101" y="651484"/>
                  </a:lnTo>
                  <a:lnTo>
                    <a:pt x="427050" y="696506"/>
                  </a:lnTo>
                  <a:lnTo>
                    <a:pt x="596468" y="696506"/>
                  </a:lnTo>
                  <a:lnTo>
                    <a:pt x="596468" y="677684"/>
                  </a:lnTo>
                  <a:close/>
                </a:path>
                <a:path w="784860" h="734695">
                  <a:moveTo>
                    <a:pt x="699935" y="37642"/>
                  </a:moveTo>
                  <a:lnTo>
                    <a:pt x="696976" y="22999"/>
                  </a:lnTo>
                  <a:lnTo>
                    <a:pt x="688911" y="11023"/>
                  </a:lnTo>
                  <a:lnTo>
                    <a:pt x="676948" y="2959"/>
                  </a:lnTo>
                  <a:lnTo>
                    <a:pt x="662292" y="0"/>
                  </a:lnTo>
                  <a:lnTo>
                    <a:pt x="182257" y="0"/>
                  </a:lnTo>
                  <a:lnTo>
                    <a:pt x="167601" y="2959"/>
                  </a:lnTo>
                  <a:lnTo>
                    <a:pt x="155638" y="11023"/>
                  </a:lnTo>
                  <a:lnTo>
                    <a:pt x="147561" y="22999"/>
                  </a:lnTo>
                  <a:lnTo>
                    <a:pt x="144602" y="37642"/>
                  </a:lnTo>
                  <a:lnTo>
                    <a:pt x="144602" y="75577"/>
                  </a:lnTo>
                  <a:lnTo>
                    <a:pt x="157314" y="77177"/>
                  </a:lnTo>
                  <a:lnTo>
                    <a:pt x="163436" y="79044"/>
                  </a:lnTo>
                  <a:lnTo>
                    <a:pt x="163436" y="37642"/>
                  </a:lnTo>
                  <a:lnTo>
                    <a:pt x="164909" y="30302"/>
                  </a:lnTo>
                  <a:lnTo>
                    <a:pt x="168948" y="24320"/>
                  </a:lnTo>
                  <a:lnTo>
                    <a:pt x="174929" y="20294"/>
                  </a:lnTo>
                  <a:lnTo>
                    <a:pt x="182257" y="18821"/>
                  </a:lnTo>
                  <a:lnTo>
                    <a:pt x="662292" y="18821"/>
                  </a:lnTo>
                  <a:lnTo>
                    <a:pt x="669620" y="20294"/>
                  </a:lnTo>
                  <a:lnTo>
                    <a:pt x="675601" y="24320"/>
                  </a:lnTo>
                  <a:lnTo>
                    <a:pt x="679627" y="30302"/>
                  </a:lnTo>
                  <a:lnTo>
                    <a:pt x="681113" y="37642"/>
                  </a:lnTo>
                  <a:lnTo>
                    <a:pt x="681113" y="357644"/>
                  </a:lnTo>
                  <a:lnTo>
                    <a:pt x="679627" y="364972"/>
                  </a:lnTo>
                  <a:lnTo>
                    <a:pt x="675601" y="370954"/>
                  </a:lnTo>
                  <a:lnTo>
                    <a:pt x="669620" y="374992"/>
                  </a:lnTo>
                  <a:lnTo>
                    <a:pt x="662292" y="376478"/>
                  </a:lnTo>
                  <a:lnTo>
                    <a:pt x="343801" y="376478"/>
                  </a:lnTo>
                  <a:lnTo>
                    <a:pt x="332409" y="395300"/>
                  </a:lnTo>
                  <a:lnTo>
                    <a:pt x="662292" y="395300"/>
                  </a:lnTo>
                  <a:lnTo>
                    <a:pt x="676948" y="392341"/>
                  </a:lnTo>
                  <a:lnTo>
                    <a:pt x="688911" y="384276"/>
                  </a:lnTo>
                  <a:lnTo>
                    <a:pt x="696976" y="372300"/>
                  </a:lnTo>
                  <a:lnTo>
                    <a:pt x="699935" y="357644"/>
                  </a:lnTo>
                  <a:lnTo>
                    <a:pt x="699935" y="37642"/>
                  </a:lnTo>
                  <a:close/>
                </a:path>
                <a:path w="784860" h="734695">
                  <a:moveTo>
                    <a:pt x="742137" y="556666"/>
                  </a:moveTo>
                  <a:lnTo>
                    <a:pt x="738771" y="540029"/>
                  </a:lnTo>
                  <a:lnTo>
                    <a:pt x="733869" y="532752"/>
                  </a:lnTo>
                  <a:lnTo>
                    <a:pt x="729615" y="526440"/>
                  </a:lnTo>
                  <a:lnTo>
                    <a:pt x="723303" y="522198"/>
                  </a:lnTo>
                  <a:lnTo>
                    <a:pt x="723303" y="556666"/>
                  </a:lnTo>
                  <a:lnTo>
                    <a:pt x="721423" y="565975"/>
                  </a:lnTo>
                  <a:lnTo>
                    <a:pt x="716280" y="573582"/>
                  </a:lnTo>
                  <a:lnTo>
                    <a:pt x="708647" y="578700"/>
                  </a:lnTo>
                  <a:lnTo>
                    <a:pt x="699389" y="580580"/>
                  </a:lnTo>
                  <a:lnTo>
                    <a:pt x="690079" y="578700"/>
                  </a:lnTo>
                  <a:lnTo>
                    <a:pt x="682472" y="573582"/>
                  </a:lnTo>
                  <a:lnTo>
                    <a:pt x="677341" y="565975"/>
                  </a:lnTo>
                  <a:lnTo>
                    <a:pt x="675462" y="556666"/>
                  </a:lnTo>
                  <a:lnTo>
                    <a:pt x="677329" y="547357"/>
                  </a:lnTo>
                  <a:lnTo>
                    <a:pt x="682459" y="539762"/>
                  </a:lnTo>
                  <a:lnTo>
                    <a:pt x="690054" y="534631"/>
                  </a:lnTo>
                  <a:lnTo>
                    <a:pt x="699363" y="532752"/>
                  </a:lnTo>
                  <a:lnTo>
                    <a:pt x="708698" y="534631"/>
                  </a:lnTo>
                  <a:lnTo>
                    <a:pt x="716292" y="539762"/>
                  </a:lnTo>
                  <a:lnTo>
                    <a:pt x="721436" y="547357"/>
                  </a:lnTo>
                  <a:lnTo>
                    <a:pt x="723303" y="556666"/>
                  </a:lnTo>
                  <a:lnTo>
                    <a:pt x="723303" y="522198"/>
                  </a:lnTo>
                  <a:lnTo>
                    <a:pt x="716026" y="517283"/>
                  </a:lnTo>
                  <a:lnTo>
                    <a:pt x="699401" y="513918"/>
                  </a:lnTo>
                  <a:lnTo>
                    <a:pt x="682752" y="517283"/>
                  </a:lnTo>
                  <a:lnTo>
                    <a:pt x="669163" y="526440"/>
                  </a:lnTo>
                  <a:lnTo>
                    <a:pt x="660006" y="540029"/>
                  </a:lnTo>
                  <a:lnTo>
                    <a:pt x="656640" y="556666"/>
                  </a:lnTo>
                  <a:lnTo>
                    <a:pt x="660006" y="573303"/>
                  </a:lnTo>
                  <a:lnTo>
                    <a:pt x="669175" y="586892"/>
                  </a:lnTo>
                  <a:lnTo>
                    <a:pt x="682777" y="596049"/>
                  </a:lnTo>
                  <a:lnTo>
                    <a:pt x="699376" y="599401"/>
                  </a:lnTo>
                  <a:lnTo>
                    <a:pt x="716026" y="596049"/>
                  </a:lnTo>
                  <a:lnTo>
                    <a:pt x="729615" y="586892"/>
                  </a:lnTo>
                  <a:lnTo>
                    <a:pt x="733869" y="580580"/>
                  </a:lnTo>
                  <a:lnTo>
                    <a:pt x="738771" y="573303"/>
                  </a:lnTo>
                  <a:lnTo>
                    <a:pt x="742137" y="556666"/>
                  </a:lnTo>
                  <a:close/>
                </a:path>
                <a:path w="784860" h="734695">
                  <a:moveTo>
                    <a:pt x="784733" y="677684"/>
                  </a:moveTo>
                  <a:lnTo>
                    <a:pt x="776249" y="636765"/>
                  </a:lnTo>
                  <a:lnTo>
                    <a:pt x="766457" y="629945"/>
                  </a:lnTo>
                  <a:lnTo>
                    <a:pt x="765898" y="629678"/>
                  </a:lnTo>
                  <a:lnTo>
                    <a:pt x="765898" y="677684"/>
                  </a:lnTo>
                  <a:lnTo>
                    <a:pt x="634161" y="677684"/>
                  </a:lnTo>
                  <a:lnTo>
                    <a:pt x="652145" y="641578"/>
                  </a:lnTo>
                  <a:lnTo>
                    <a:pt x="692162" y="630377"/>
                  </a:lnTo>
                  <a:lnTo>
                    <a:pt x="691489" y="630377"/>
                  </a:lnTo>
                  <a:lnTo>
                    <a:pt x="700201" y="629945"/>
                  </a:lnTo>
                  <a:lnTo>
                    <a:pt x="711225" y="630377"/>
                  </a:lnTo>
                  <a:lnTo>
                    <a:pt x="708875" y="630377"/>
                  </a:lnTo>
                  <a:lnTo>
                    <a:pt x="716089" y="631202"/>
                  </a:lnTo>
                  <a:lnTo>
                    <a:pt x="715657" y="631202"/>
                  </a:lnTo>
                  <a:lnTo>
                    <a:pt x="722909" y="632574"/>
                  </a:lnTo>
                  <a:lnTo>
                    <a:pt x="722731" y="632574"/>
                  </a:lnTo>
                  <a:lnTo>
                    <a:pt x="764641" y="651484"/>
                  </a:lnTo>
                  <a:lnTo>
                    <a:pt x="765898" y="677684"/>
                  </a:lnTo>
                  <a:lnTo>
                    <a:pt x="765898" y="629678"/>
                  </a:lnTo>
                  <a:lnTo>
                    <a:pt x="756653" y="624535"/>
                  </a:lnTo>
                  <a:lnTo>
                    <a:pt x="746048" y="619950"/>
                  </a:lnTo>
                  <a:lnTo>
                    <a:pt x="734999" y="616432"/>
                  </a:lnTo>
                  <a:lnTo>
                    <a:pt x="726719" y="614235"/>
                  </a:lnTo>
                  <a:lnTo>
                    <a:pt x="726859" y="614235"/>
                  </a:lnTo>
                  <a:lnTo>
                    <a:pt x="718299" y="612609"/>
                  </a:lnTo>
                  <a:lnTo>
                    <a:pt x="718705" y="612609"/>
                  </a:lnTo>
                  <a:lnTo>
                    <a:pt x="709676" y="611593"/>
                  </a:lnTo>
                  <a:lnTo>
                    <a:pt x="711161" y="611593"/>
                  </a:lnTo>
                  <a:lnTo>
                    <a:pt x="700049" y="611162"/>
                  </a:lnTo>
                  <a:lnTo>
                    <a:pt x="691197" y="611593"/>
                  </a:lnTo>
                  <a:lnTo>
                    <a:pt x="643585" y="624840"/>
                  </a:lnTo>
                  <a:lnTo>
                    <a:pt x="615365" y="651484"/>
                  </a:lnTo>
                  <a:lnTo>
                    <a:pt x="615315" y="696506"/>
                  </a:lnTo>
                  <a:lnTo>
                    <a:pt x="784733" y="696506"/>
                  </a:lnTo>
                  <a:lnTo>
                    <a:pt x="784733" y="6776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23" name="object 2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01431" y="5093887"/>
              <a:ext cx="112948" cy="112952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2224088" y="4549234"/>
            <a:ext cx="2607469" cy="26353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sz="825" spc="-8" dirty="0">
                <a:solidFill>
                  <a:srgbClr val="7E7E7E"/>
                </a:solidFill>
                <a:latin typeface="Trebuchet MS"/>
                <a:cs typeface="Trebuchet MS"/>
              </a:rPr>
              <a:t>Valoración</a:t>
            </a:r>
            <a:r>
              <a:rPr sz="825" spc="-56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7E7E"/>
                </a:solidFill>
                <a:latin typeface="Trebuchet MS"/>
                <a:cs typeface="Trebuchet MS"/>
              </a:rPr>
              <a:t>de</a:t>
            </a:r>
            <a:r>
              <a:rPr sz="825" spc="-64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7E7E7E"/>
                </a:solidFill>
                <a:latin typeface="Trebuchet MS"/>
                <a:cs typeface="Trebuchet MS"/>
              </a:rPr>
              <a:t>los</a:t>
            </a:r>
            <a:r>
              <a:rPr sz="825" spc="-56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7E7E"/>
                </a:solidFill>
                <a:latin typeface="Trebuchet MS"/>
                <a:cs typeface="Trebuchet MS"/>
              </a:rPr>
              <a:t>profesores</a:t>
            </a:r>
            <a:r>
              <a:rPr sz="825" spc="-83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7E7E7E"/>
                </a:solidFill>
                <a:latin typeface="Trebuchet MS"/>
                <a:cs typeface="Trebuchet MS"/>
              </a:rPr>
              <a:t>sobre</a:t>
            </a:r>
            <a:r>
              <a:rPr sz="825" spc="-75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7E7E7E"/>
                </a:solidFill>
                <a:latin typeface="Trebuchet MS"/>
                <a:cs typeface="Trebuchet MS"/>
              </a:rPr>
              <a:t>la</a:t>
            </a:r>
            <a:r>
              <a:rPr sz="825" spc="-56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7E7E7E"/>
                </a:solidFill>
                <a:latin typeface="Trebuchet MS"/>
                <a:cs typeface="Trebuchet MS"/>
              </a:rPr>
              <a:t>incorporación</a:t>
            </a:r>
            <a:r>
              <a:rPr sz="825" spc="-79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38" dirty="0">
                <a:solidFill>
                  <a:srgbClr val="7E7E7E"/>
                </a:solidFill>
                <a:latin typeface="Trebuchet MS"/>
                <a:cs typeface="Trebuchet MS"/>
              </a:rPr>
              <a:t>y</a:t>
            </a:r>
            <a:r>
              <a:rPr sz="825" spc="-45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7E7E7E"/>
                </a:solidFill>
                <a:latin typeface="Trebuchet MS"/>
                <a:cs typeface="Trebuchet MS"/>
              </a:rPr>
              <a:t>uso </a:t>
            </a:r>
            <a:r>
              <a:rPr sz="825" spc="-8" dirty="0">
                <a:solidFill>
                  <a:srgbClr val="7E7E7E"/>
                </a:solidFill>
                <a:latin typeface="Trebuchet MS"/>
                <a:cs typeface="Trebuchet MS"/>
              </a:rPr>
              <a:t>de</a:t>
            </a:r>
            <a:r>
              <a:rPr sz="825" spc="-94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7E7E7E"/>
                </a:solidFill>
                <a:latin typeface="Trebuchet MS"/>
                <a:cs typeface="Trebuchet MS"/>
              </a:rPr>
              <a:t>TIC.</a:t>
            </a:r>
            <a:endParaRPr sz="825" dirty="0">
              <a:latin typeface="Trebuchet MS"/>
              <a:cs typeface="Trebuchet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224088" y="4926425"/>
            <a:ext cx="2719864" cy="39049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algn="just">
              <a:spcBef>
                <a:spcPts val="75"/>
              </a:spcBef>
            </a:pPr>
            <a:r>
              <a:rPr sz="825" spc="34" dirty="0">
                <a:solidFill>
                  <a:srgbClr val="7E7E7E"/>
                </a:solidFill>
                <a:latin typeface="Trebuchet MS"/>
                <a:cs typeface="Trebuchet MS"/>
              </a:rPr>
              <a:t>No</a:t>
            </a:r>
            <a:r>
              <a:rPr sz="825" spc="-86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23" dirty="0">
                <a:solidFill>
                  <a:srgbClr val="7E7E7E"/>
                </a:solidFill>
                <a:latin typeface="Trebuchet MS"/>
                <a:cs typeface="Trebuchet MS"/>
              </a:rPr>
              <a:t>se</a:t>
            </a:r>
            <a:r>
              <a:rPr sz="825" spc="-83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4" dirty="0">
                <a:solidFill>
                  <a:srgbClr val="7E7E7E"/>
                </a:solidFill>
                <a:latin typeface="Trebuchet MS"/>
                <a:cs typeface="Trebuchet MS"/>
              </a:rPr>
              <a:t>observan</a:t>
            </a:r>
            <a:r>
              <a:rPr sz="825" spc="-105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7E7E"/>
                </a:solidFill>
                <a:latin typeface="Trebuchet MS"/>
                <a:cs typeface="Trebuchet MS"/>
              </a:rPr>
              <a:t>que</a:t>
            </a:r>
            <a:r>
              <a:rPr sz="825" spc="-94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30" dirty="0">
                <a:solidFill>
                  <a:srgbClr val="7E7E7E"/>
                </a:solidFill>
                <a:latin typeface="Trebuchet MS"/>
                <a:cs typeface="Trebuchet MS"/>
              </a:rPr>
              <a:t>el</a:t>
            </a:r>
            <a:r>
              <a:rPr sz="825" spc="-79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11" dirty="0">
                <a:solidFill>
                  <a:srgbClr val="7E7E7E"/>
                </a:solidFill>
                <a:latin typeface="Trebuchet MS"/>
                <a:cs typeface="Trebuchet MS"/>
              </a:rPr>
              <a:t>resto</a:t>
            </a:r>
            <a:r>
              <a:rPr sz="825" spc="-94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7E7E"/>
                </a:solidFill>
                <a:latin typeface="Trebuchet MS"/>
                <a:cs typeface="Trebuchet MS"/>
              </a:rPr>
              <a:t>de</a:t>
            </a:r>
            <a:r>
              <a:rPr sz="825" spc="-101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15" dirty="0">
                <a:solidFill>
                  <a:srgbClr val="7E7E7E"/>
                </a:solidFill>
                <a:latin typeface="Trebuchet MS"/>
                <a:cs typeface="Trebuchet MS"/>
              </a:rPr>
              <a:t>los</a:t>
            </a:r>
            <a:r>
              <a:rPr sz="825" spc="-79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23" dirty="0">
                <a:solidFill>
                  <a:srgbClr val="7E7E7E"/>
                </a:solidFill>
                <a:latin typeface="Trebuchet MS"/>
                <a:cs typeface="Trebuchet MS"/>
              </a:rPr>
              <a:t>diferentes</a:t>
            </a:r>
            <a:r>
              <a:rPr sz="825" spc="-105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7E7E7E"/>
                </a:solidFill>
                <a:latin typeface="Trebuchet MS"/>
                <a:cs typeface="Trebuchet MS"/>
              </a:rPr>
              <a:t>componentes</a:t>
            </a:r>
            <a:r>
              <a:rPr sz="825" spc="45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23" dirty="0">
                <a:solidFill>
                  <a:srgbClr val="7E7E7E"/>
                </a:solidFill>
                <a:latin typeface="Trebuchet MS"/>
                <a:cs typeface="Trebuchet MS"/>
              </a:rPr>
              <a:t>influyan</a:t>
            </a:r>
            <a:r>
              <a:rPr sz="825" spc="-86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11" dirty="0">
                <a:solidFill>
                  <a:srgbClr val="7E7E7E"/>
                </a:solidFill>
                <a:latin typeface="Trebuchet MS"/>
                <a:cs typeface="Trebuchet MS"/>
              </a:rPr>
              <a:t>en</a:t>
            </a:r>
            <a:r>
              <a:rPr sz="825" spc="-79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4" dirty="0">
                <a:solidFill>
                  <a:srgbClr val="7E7E7E"/>
                </a:solidFill>
                <a:latin typeface="Trebuchet MS"/>
                <a:cs typeface="Trebuchet MS"/>
              </a:rPr>
              <a:t>una</a:t>
            </a:r>
            <a:r>
              <a:rPr sz="825" spc="-79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11" dirty="0">
                <a:solidFill>
                  <a:srgbClr val="7E7E7E"/>
                </a:solidFill>
                <a:latin typeface="Trebuchet MS"/>
                <a:cs typeface="Trebuchet MS"/>
              </a:rPr>
              <a:t>mayor</a:t>
            </a:r>
            <a:r>
              <a:rPr sz="825" spc="-86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7E7E7E"/>
                </a:solidFill>
                <a:latin typeface="Trebuchet MS"/>
                <a:cs typeface="Trebuchet MS"/>
              </a:rPr>
              <a:t>adopción</a:t>
            </a:r>
            <a:r>
              <a:rPr sz="825" spc="-101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34" dirty="0">
                <a:solidFill>
                  <a:srgbClr val="7E7E7E"/>
                </a:solidFill>
                <a:latin typeface="Trebuchet MS"/>
                <a:cs typeface="Trebuchet MS"/>
              </a:rPr>
              <a:t>y</a:t>
            </a:r>
            <a:r>
              <a:rPr sz="825" spc="-75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26" dirty="0">
                <a:solidFill>
                  <a:srgbClr val="7E7E7E"/>
                </a:solidFill>
                <a:latin typeface="Trebuchet MS"/>
                <a:cs typeface="Trebuchet MS"/>
              </a:rPr>
              <a:t>uso</a:t>
            </a:r>
            <a:r>
              <a:rPr sz="825" spc="-86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7E7E"/>
                </a:solidFill>
                <a:latin typeface="Trebuchet MS"/>
                <a:cs typeface="Trebuchet MS"/>
              </a:rPr>
              <a:t>de</a:t>
            </a:r>
            <a:r>
              <a:rPr sz="825" spc="-94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7E7E"/>
                </a:solidFill>
                <a:latin typeface="Trebuchet MS"/>
                <a:cs typeface="Trebuchet MS"/>
              </a:rPr>
              <a:t>tecnologías</a:t>
            </a:r>
            <a:r>
              <a:rPr sz="825" spc="-94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8" dirty="0">
                <a:solidFill>
                  <a:srgbClr val="7E7E7E"/>
                </a:solidFill>
                <a:latin typeface="Trebuchet MS"/>
                <a:cs typeface="Trebuchet MS"/>
              </a:rPr>
              <a:t>a</a:t>
            </a:r>
            <a:r>
              <a:rPr sz="825" spc="-79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26" dirty="0">
                <a:solidFill>
                  <a:srgbClr val="7E7E7E"/>
                </a:solidFill>
                <a:latin typeface="Trebuchet MS"/>
                <a:cs typeface="Trebuchet MS"/>
              </a:rPr>
              <a:t>nivel</a:t>
            </a:r>
            <a:r>
              <a:rPr sz="825" spc="-34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7E7E"/>
                </a:solidFill>
                <a:latin typeface="Trebuchet MS"/>
                <a:cs typeface="Trebuchet MS"/>
              </a:rPr>
              <a:t>de</a:t>
            </a:r>
            <a:r>
              <a:rPr sz="825" spc="-94" dirty="0">
                <a:solidFill>
                  <a:srgbClr val="7E7E7E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7E7E7E"/>
                </a:solidFill>
                <a:latin typeface="Trebuchet MS"/>
                <a:cs typeface="Trebuchet MS"/>
              </a:rPr>
              <a:t>profesor.</a:t>
            </a:r>
            <a:endParaRPr sz="825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905625" y="4311015"/>
            <a:ext cx="1925003" cy="39049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Infraestructura.</a:t>
            </a:r>
            <a:endParaRPr sz="825">
              <a:latin typeface="Trebuchet MS"/>
              <a:cs typeface="Trebuchet MS"/>
            </a:endParaRPr>
          </a:p>
          <a:p>
            <a:pPr marL="9525"/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Intensidad</a:t>
            </a:r>
            <a:r>
              <a:rPr sz="825" spc="-83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de</a:t>
            </a:r>
            <a:r>
              <a:rPr sz="825" spc="-75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5AA1AD"/>
                </a:solidFill>
                <a:latin typeface="Trebuchet MS"/>
                <a:cs typeface="Trebuchet MS"/>
              </a:rPr>
              <a:t>uso</a:t>
            </a:r>
            <a:r>
              <a:rPr sz="825" spc="-49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de</a:t>
            </a:r>
            <a:r>
              <a:rPr sz="825" spc="-60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5AA1AD"/>
                </a:solidFill>
                <a:latin typeface="Trebuchet MS"/>
                <a:cs typeface="Trebuchet MS"/>
              </a:rPr>
              <a:t>hardware</a:t>
            </a:r>
            <a:r>
              <a:rPr sz="825" spc="-98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34" dirty="0">
                <a:solidFill>
                  <a:srgbClr val="5AA1AD"/>
                </a:solidFill>
                <a:latin typeface="Trebuchet MS"/>
                <a:cs typeface="Trebuchet MS"/>
              </a:rPr>
              <a:t>y</a:t>
            </a:r>
            <a:r>
              <a:rPr sz="825" spc="-49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software.</a:t>
            </a:r>
            <a:endParaRPr sz="825">
              <a:latin typeface="Trebuchet MS"/>
              <a:cs typeface="Trebuchet MS"/>
            </a:endParaRPr>
          </a:p>
          <a:p>
            <a:pPr marL="9525">
              <a:spcBef>
                <a:spcPts val="4"/>
              </a:spcBef>
            </a:pP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Capacitación</a:t>
            </a:r>
            <a:r>
              <a:rPr sz="825" spc="-71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5AA1AD"/>
                </a:solidFill>
                <a:latin typeface="Trebuchet MS"/>
                <a:cs typeface="Trebuchet MS"/>
              </a:rPr>
              <a:t>TIC</a:t>
            </a:r>
            <a:r>
              <a:rPr sz="825" spc="-53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de</a:t>
            </a:r>
            <a:r>
              <a:rPr sz="825" spc="-64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5AA1AD"/>
                </a:solidFill>
                <a:latin typeface="Trebuchet MS"/>
                <a:cs typeface="Trebuchet MS"/>
              </a:rPr>
              <a:t>las</a:t>
            </a:r>
            <a:r>
              <a:rPr sz="825" spc="-49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familias.</a:t>
            </a:r>
            <a:endParaRPr sz="825">
              <a:latin typeface="Trebuchet MS"/>
              <a:cs typeface="Trebuchet MS"/>
            </a:endParaRPr>
          </a:p>
        </p:txBody>
      </p:sp>
      <p:sp>
        <p:nvSpPr>
          <p:cNvPr id="27" name="Título 1">
            <a:extLst>
              <a:ext uri="{FF2B5EF4-FFF2-40B4-BE49-F238E27FC236}">
                <a16:creationId xmlns:a16="http://schemas.microsoft.com/office/drawing/2014/main" id="{AE6F68CF-7EC5-6436-7800-A6853F024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8152" y="549275"/>
            <a:ext cx="6172200" cy="685800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bg1"/>
                </a:solidFill>
              </a:rPr>
              <a:t>RESULTADOS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4949" y="476672"/>
            <a:ext cx="5751347" cy="470802"/>
          </a:xfrm>
          <a:prstGeom prst="rect">
            <a:avLst/>
          </a:prstGeom>
        </p:spPr>
        <p:txBody>
          <a:bodyPr vert="horz" wrap="square" lIns="0" tIns="9049" rIns="0" bIns="0" rtlCol="0" anchor="ctr">
            <a:spAutoFit/>
          </a:bodyPr>
          <a:lstStyle/>
          <a:p>
            <a:pPr marL="513398">
              <a:spcBef>
                <a:spcPts val="71"/>
              </a:spcBef>
            </a:pPr>
            <a:r>
              <a:rPr lang="es-ES" spc="-101" dirty="0"/>
              <a:t>RECOMENDACIONES</a:t>
            </a:r>
            <a:r>
              <a:rPr lang="es-ES" spc="-229" dirty="0"/>
              <a:t> </a:t>
            </a:r>
            <a:endParaRPr spc="-94" dirty="0"/>
          </a:p>
        </p:txBody>
      </p:sp>
      <p:grpSp>
        <p:nvGrpSpPr>
          <p:cNvPr id="3" name="object 3"/>
          <p:cNvGrpSpPr/>
          <p:nvPr/>
        </p:nvGrpSpPr>
        <p:grpSpPr>
          <a:xfrm>
            <a:off x="694706" y="2717674"/>
            <a:ext cx="1029176" cy="1029176"/>
            <a:chOff x="926274" y="2480564"/>
            <a:chExt cx="1372235" cy="1372235"/>
          </a:xfrm>
        </p:grpSpPr>
        <p:sp>
          <p:nvSpPr>
            <p:cNvPr id="4" name="object 4"/>
            <p:cNvSpPr/>
            <p:nvPr/>
          </p:nvSpPr>
          <p:spPr>
            <a:xfrm>
              <a:off x="926274" y="2480564"/>
              <a:ext cx="1372235" cy="1372235"/>
            </a:xfrm>
            <a:custGeom>
              <a:avLst/>
              <a:gdLst/>
              <a:ahLst/>
              <a:cxnLst/>
              <a:rect l="l" t="t" r="r" b="b"/>
              <a:pathLst>
                <a:path w="1372235" h="1372235">
                  <a:moveTo>
                    <a:pt x="685990" y="0"/>
                  </a:moveTo>
                  <a:lnTo>
                    <a:pt x="637000" y="1722"/>
                  </a:lnTo>
                  <a:lnTo>
                    <a:pt x="588940" y="6814"/>
                  </a:lnTo>
                  <a:lnTo>
                    <a:pt x="541926" y="15157"/>
                  </a:lnTo>
                  <a:lnTo>
                    <a:pt x="496073" y="26636"/>
                  </a:lnTo>
                  <a:lnTo>
                    <a:pt x="451498" y="41135"/>
                  </a:lnTo>
                  <a:lnTo>
                    <a:pt x="408317" y="58537"/>
                  </a:lnTo>
                  <a:lnTo>
                    <a:pt x="366646" y="78727"/>
                  </a:lnTo>
                  <a:lnTo>
                    <a:pt x="326601" y="101588"/>
                  </a:lnTo>
                  <a:lnTo>
                    <a:pt x="288298" y="127005"/>
                  </a:lnTo>
                  <a:lnTo>
                    <a:pt x="251853" y="154860"/>
                  </a:lnTo>
                  <a:lnTo>
                    <a:pt x="217383" y="185038"/>
                  </a:lnTo>
                  <a:lnTo>
                    <a:pt x="185003" y="217422"/>
                  </a:lnTo>
                  <a:lnTo>
                    <a:pt x="154830" y="251896"/>
                  </a:lnTo>
                  <a:lnTo>
                    <a:pt x="126980" y="288345"/>
                  </a:lnTo>
                  <a:lnTo>
                    <a:pt x="101568" y="326652"/>
                  </a:lnTo>
                  <a:lnTo>
                    <a:pt x="78711" y="366701"/>
                  </a:lnTo>
                  <a:lnTo>
                    <a:pt x="58525" y="408375"/>
                  </a:lnTo>
                  <a:lnTo>
                    <a:pt x="41126" y="451559"/>
                  </a:lnTo>
                  <a:lnTo>
                    <a:pt x="26630" y="496136"/>
                  </a:lnTo>
                  <a:lnTo>
                    <a:pt x="15153" y="541990"/>
                  </a:lnTo>
                  <a:lnTo>
                    <a:pt x="6812" y="589005"/>
                  </a:lnTo>
                  <a:lnTo>
                    <a:pt x="1722" y="637065"/>
                  </a:lnTo>
                  <a:lnTo>
                    <a:pt x="0" y="686053"/>
                  </a:lnTo>
                  <a:lnTo>
                    <a:pt x="1722" y="735041"/>
                  </a:lnTo>
                  <a:lnTo>
                    <a:pt x="6812" y="783099"/>
                  </a:lnTo>
                  <a:lnTo>
                    <a:pt x="15153" y="830111"/>
                  </a:lnTo>
                  <a:lnTo>
                    <a:pt x="26630" y="875961"/>
                  </a:lnTo>
                  <a:lnTo>
                    <a:pt x="41126" y="920533"/>
                  </a:lnTo>
                  <a:lnTo>
                    <a:pt x="58525" y="963711"/>
                  </a:lnTo>
                  <a:lnTo>
                    <a:pt x="78711" y="1005378"/>
                  </a:lnTo>
                  <a:lnTo>
                    <a:pt x="101568" y="1045419"/>
                  </a:lnTo>
                  <a:lnTo>
                    <a:pt x="126980" y="1083719"/>
                  </a:lnTo>
                  <a:lnTo>
                    <a:pt x="154830" y="1120159"/>
                  </a:lnTo>
                  <a:lnTo>
                    <a:pt x="185003" y="1154626"/>
                  </a:lnTo>
                  <a:lnTo>
                    <a:pt x="217383" y="1187002"/>
                  </a:lnTo>
                  <a:lnTo>
                    <a:pt x="251853" y="1217171"/>
                  </a:lnTo>
                  <a:lnTo>
                    <a:pt x="288298" y="1245018"/>
                  </a:lnTo>
                  <a:lnTo>
                    <a:pt x="326601" y="1270427"/>
                  </a:lnTo>
                  <a:lnTo>
                    <a:pt x="366646" y="1293281"/>
                  </a:lnTo>
                  <a:lnTo>
                    <a:pt x="408317" y="1313464"/>
                  </a:lnTo>
                  <a:lnTo>
                    <a:pt x="451498" y="1330861"/>
                  </a:lnTo>
                  <a:lnTo>
                    <a:pt x="496073" y="1345354"/>
                  </a:lnTo>
                  <a:lnTo>
                    <a:pt x="541926" y="1356829"/>
                  </a:lnTo>
                  <a:lnTo>
                    <a:pt x="588940" y="1365169"/>
                  </a:lnTo>
                  <a:lnTo>
                    <a:pt x="637000" y="1370258"/>
                  </a:lnTo>
                  <a:lnTo>
                    <a:pt x="685990" y="1371981"/>
                  </a:lnTo>
                  <a:lnTo>
                    <a:pt x="734978" y="1370258"/>
                  </a:lnTo>
                  <a:lnTo>
                    <a:pt x="783038" y="1365169"/>
                  </a:lnTo>
                  <a:lnTo>
                    <a:pt x="830053" y="1356829"/>
                  </a:lnTo>
                  <a:lnTo>
                    <a:pt x="875908" y="1345354"/>
                  </a:lnTo>
                  <a:lnTo>
                    <a:pt x="920485" y="1330861"/>
                  </a:lnTo>
                  <a:lnTo>
                    <a:pt x="963668" y="1313464"/>
                  </a:lnTo>
                  <a:lnTo>
                    <a:pt x="1005343" y="1293281"/>
                  </a:lnTo>
                  <a:lnTo>
                    <a:pt x="1045391" y="1270427"/>
                  </a:lnTo>
                  <a:lnTo>
                    <a:pt x="1083698" y="1245018"/>
                  </a:lnTo>
                  <a:lnTo>
                    <a:pt x="1120147" y="1217171"/>
                  </a:lnTo>
                  <a:lnTo>
                    <a:pt x="1154622" y="1187002"/>
                  </a:lnTo>
                  <a:lnTo>
                    <a:pt x="1187006" y="1154626"/>
                  </a:lnTo>
                  <a:lnTo>
                    <a:pt x="1217184" y="1120159"/>
                  </a:lnTo>
                  <a:lnTo>
                    <a:pt x="1245039" y="1083719"/>
                  </a:lnTo>
                  <a:lnTo>
                    <a:pt x="1270455" y="1045419"/>
                  </a:lnTo>
                  <a:lnTo>
                    <a:pt x="1293316" y="1005378"/>
                  </a:lnTo>
                  <a:lnTo>
                    <a:pt x="1313506" y="963711"/>
                  </a:lnTo>
                  <a:lnTo>
                    <a:pt x="1330909" y="920533"/>
                  </a:lnTo>
                  <a:lnTo>
                    <a:pt x="1345408" y="875961"/>
                  </a:lnTo>
                  <a:lnTo>
                    <a:pt x="1356887" y="830111"/>
                  </a:lnTo>
                  <a:lnTo>
                    <a:pt x="1365230" y="783099"/>
                  </a:lnTo>
                  <a:lnTo>
                    <a:pt x="1370321" y="735041"/>
                  </a:lnTo>
                  <a:lnTo>
                    <a:pt x="1372044" y="686053"/>
                  </a:lnTo>
                  <a:lnTo>
                    <a:pt x="1370321" y="637065"/>
                  </a:lnTo>
                  <a:lnTo>
                    <a:pt x="1365230" y="589005"/>
                  </a:lnTo>
                  <a:lnTo>
                    <a:pt x="1356887" y="541990"/>
                  </a:lnTo>
                  <a:lnTo>
                    <a:pt x="1345408" y="496136"/>
                  </a:lnTo>
                  <a:lnTo>
                    <a:pt x="1330909" y="451559"/>
                  </a:lnTo>
                  <a:lnTo>
                    <a:pt x="1313506" y="408375"/>
                  </a:lnTo>
                  <a:lnTo>
                    <a:pt x="1293316" y="366701"/>
                  </a:lnTo>
                  <a:lnTo>
                    <a:pt x="1270455" y="326652"/>
                  </a:lnTo>
                  <a:lnTo>
                    <a:pt x="1245039" y="288345"/>
                  </a:lnTo>
                  <a:lnTo>
                    <a:pt x="1217184" y="251896"/>
                  </a:lnTo>
                  <a:lnTo>
                    <a:pt x="1187006" y="217422"/>
                  </a:lnTo>
                  <a:lnTo>
                    <a:pt x="1154622" y="185038"/>
                  </a:lnTo>
                  <a:lnTo>
                    <a:pt x="1120147" y="154860"/>
                  </a:lnTo>
                  <a:lnTo>
                    <a:pt x="1083698" y="127005"/>
                  </a:lnTo>
                  <a:lnTo>
                    <a:pt x="1045391" y="101588"/>
                  </a:lnTo>
                  <a:lnTo>
                    <a:pt x="1005343" y="78727"/>
                  </a:lnTo>
                  <a:lnTo>
                    <a:pt x="963668" y="58537"/>
                  </a:lnTo>
                  <a:lnTo>
                    <a:pt x="920485" y="41135"/>
                  </a:lnTo>
                  <a:lnTo>
                    <a:pt x="875908" y="26636"/>
                  </a:lnTo>
                  <a:lnTo>
                    <a:pt x="830053" y="15157"/>
                  </a:lnTo>
                  <a:lnTo>
                    <a:pt x="783038" y="6814"/>
                  </a:lnTo>
                  <a:lnTo>
                    <a:pt x="734978" y="1722"/>
                  </a:lnTo>
                  <a:lnTo>
                    <a:pt x="685990" y="0"/>
                  </a:lnTo>
                  <a:close/>
                </a:path>
              </a:pathLst>
            </a:custGeom>
            <a:solidFill>
              <a:srgbClr val="619DD1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14386" y="2768752"/>
              <a:ext cx="795756" cy="795756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934908" y="2916746"/>
            <a:ext cx="2396014" cy="598401"/>
          </a:xfrm>
          <a:prstGeom prst="rect">
            <a:avLst/>
          </a:prstGeom>
        </p:spPr>
        <p:txBody>
          <a:bodyPr vert="horz" wrap="square" lIns="0" tIns="20479" rIns="0" bIns="0" rtlCol="0">
            <a:spAutoFit/>
          </a:bodyPr>
          <a:lstStyle/>
          <a:p>
            <a:pPr marL="9525" marR="3810">
              <a:lnSpc>
                <a:spcPct val="91400"/>
              </a:lnSpc>
              <a:spcBef>
                <a:spcPts val="161"/>
              </a:spcBef>
            </a:pPr>
            <a:r>
              <a:rPr sz="825" dirty="0">
                <a:solidFill>
                  <a:srgbClr val="297ED4"/>
                </a:solidFill>
                <a:latin typeface="Trebuchet MS"/>
                <a:cs typeface="Trebuchet MS"/>
              </a:rPr>
              <a:t>Consolidar</a:t>
            </a:r>
            <a:r>
              <a:rPr sz="825" spc="-79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38" dirty="0">
                <a:solidFill>
                  <a:srgbClr val="297ED4"/>
                </a:solidFill>
                <a:latin typeface="Trebuchet MS"/>
                <a:cs typeface="Trebuchet MS"/>
              </a:rPr>
              <a:t>y</a:t>
            </a:r>
            <a:r>
              <a:rPr sz="825" spc="-41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23" dirty="0">
                <a:solidFill>
                  <a:srgbClr val="297ED4"/>
                </a:solidFill>
                <a:latin typeface="Trebuchet MS"/>
                <a:cs typeface="Trebuchet MS"/>
              </a:rPr>
              <a:t>expandir</a:t>
            </a:r>
            <a:r>
              <a:rPr sz="825" spc="-68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297ED4"/>
                </a:solidFill>
                <a:latin typeface="Trebuchet MS"/>
                <a:cs typeface="Trebuchet MS"/>
              </a:rPr>
              <a:t>la</a:t>
            </a:r>
            <a:r>
              <a:rPr sz="825" spc="-41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26" dirty="0">
                <a:solidFill>
                  <a:srgbClr val="297ED4"/>
                </a:solidFill>
                <a:latin typeface="Trebuchet MS"/>
                <a:cs typeface="Trebuchet MS"/>
              </a:rPr>
              <a:t>infraestructura</a:t>
            </a:r>
            <a:r>
              <a:rPr sz="825" spc="-68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30" dirty="0">
                <a:solidFill>
                  <a:srgbClr val="297ED4"/>
                </a:solidFill>
                <a:latin typeface="Trebuchet MS"/>
                <a:cs typeface="Trebuchet MS"/>
              </a:rPr>
              <a:t>TIC:</a:t>
            </a:r>
            <a:r>
              <a:rPr sz="825" spc="-45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297ED4"/>
                </a:solidFill>
                <a:latin typeface="Trebuchet MS"/>
                <a:cs typeface="Trebuchet MS"/>
              </a:rPr>
              <a:t>La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calidad</a:t>
            </a:r>
            <a:r>
              <a:rPr sz="825" spc="-60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de</a:t>
            </a:r>
            <a:r>
              <a:rPr sz="825" spc="-5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297ED4"/>
                </a:solidFill>
                <a:latin typeface="Trebuchet MS"/>
                <a:cs typeface="Trebuchet MS"/>
              </a:rPr>
              <a:t>la</a:t>
            </a:r>
            <a:r>
              <a:rPr sz="825" spc="-49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26" dirty="0">
                <a:solidFill>
                  <a:srgbClr val="297ED4"/>
                </a:solidFill>
                <a:latin typeface="Trebuchet MS"/>
                <a:cs typeface="Trebuchet MS"/>
              </a:rPr>
              <a:t>infraestructura</a:t>
            </a:r>
            <a:r>
              <a:rPr sz="825" spc="-68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297ED4"/>
                </a:solidFill>
                <a:latin typeface="Trebuchet MS"/>
                <a:cs typeface="Trebuchet MS"/>
              </a:rPr>
              <a:t>ha</a:t>
            </a:r>
            <a:r>
              <a:rPr sz="825" spc="-49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demostrado</a:t>
            </a:r>
            <a:r>
              <a:rPr sz="825" spc="-79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38" dirty="0">
                <a:solidFill>
                  <a:srgbClr val="297ED4"/>
                </a:solidFill>
                <a:latin typeface="Trebuchet MS"/>
                <a:cs typeface="Trebuchet MS"/>
              </a:rPr>
              <a:t>tener</a:t>
            </a:r>
            <a:r>
              <a:rPr sz="825" spc="-49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297ED4"/>
                </a:solidFill>
                <a:latin typeface="Trebuchet MS"/>
                <a:cs typeface="Trebuchet MS"/>
              </a:rPr>
              <a:t>un </a:t>
            </a:r>
            <a:r>
              <a:rPr sz="825" spc="-30" dirty="0">
                <a:solidFill>
                  <a:srgbClr val="297ED4"/>
                </a:solidFill>
                <a:latin typeface="Trebuchet MS"/>
                <a:cs typeface="Trebuchet MS"/>
              </a:rPr>
              <a:t>efecto</a:t>
            </a:r>
            <a:r>
              <a:rPr sz="825" spc="-5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positivo</a:t>
            </a:r>
            <a:r>
              <a:rPr sz="825" spc="-79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en</a:t>
            </a:r>
            <a:r>
              <a:rPr sz="825" spc="-5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34" dirty="0">
                <a:solidFill>
                  <a:srgbClr val="297ED4"/>
                </a:solidFill>
                <a:latin typeface="Trebuchet MS"/>
                <a:cs typeface="Trebuchet MS"/>
              </a:rPr>
              <a:t>el</a:t>
            </a:r>
            <a:r>
              <a:rPr sz="825" spc="-45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297ED4"/>
                </a:solidFill>
                <a:latin typeface="Trebuchet MS"/>
                <a:cs typeface="Trebuchet MS"/>
              </a:rPr>
              <a:t>uso</a:t>
            </a:r>
            <a:r>
              <a:rPr sz="825" spc="-5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de</a:t>
            </a:r>
            <a:r>
              <a:rPr sz="825" spc="-64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30" dirty="0">
                <a:solidFill>
                  <a:srgbClr val="297ED4"/>
                </a:solidFill>
                <a:latin typeface="Trebuchet MS"/>
                <a:cs typeface="Trebuchet MS"/>
              </a:rPr>
              <a:t>TIC,</a:t>
            </a:r>
            <a:r>
              <a:rPr sz="825" spc="-60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297ED4"/>
                </a:solidFill>
                <a:latin typeface="Trebuchet MS"/>
                <a:cs typeface="Trebuchet MS"/>
              </a:rPr>
              <a:t>se</a:t>
            </a:r>
            <a:r>
              <a:rPr sz="825" spc="-53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recomienda </a:t>
            </a:r>
            <a:r>
              <a:rPr sz="825" spc="-19" dirty="0">
                <a:solidFill>
                  <a:srgbClr val="297ED4"/>
                </a:solidFill>
                <a:latin typeface="Trebuchet MS"/>
                <a:cs typeface="Trebuchet MS"/>
              </a:rPr>
              <a:t>continuar</a:t>
            </a:r>
            <a:r>
              <a:rPr sz="825" spc="-64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297ED4"/>
                </a:solidFill>
                <a:latin typeface="Trebuchet MS"/>
                <a:cs typeface="Trebuchet MS"/>
              </a:rPr>
              <a:t>la</a:t>
            </a:r>
            <a:r>
              <a:rPr sz="825" spc="-2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297ED4"/>
                </a:solidFill>
                <a:latin typeface="Trebuchet MS"/>
                <a:cs typeface="Trebuchet MS"/>
              </a:rPr>
              <a:t>inversión</a:t>
            </a:r>
            <a:r>
              <a:rPr sz="825" spc="-53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en</a:t>
            </a:r>
            <a:r>
              <a:rPr sz="825" spc="-38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23" dirty="0">
                <a:solidFill>
                  <a:srgbClr val="297ED4"/>
                </a:solidFill>
                <a:latin typeface="Trebuchet MS"/>
                <a:cs typeface="Trebuchet MS"/>
              </a:rPr>
              <a:t>conectividad,</a:t>
            </a:r>
            <a:r>
              <a:rPr sz="825" spc="-64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297ED4"/>
                </a:solidFill>
                <a:latin typeface="Trebuchet MS"/>
                <a:cs typeface="Trebuchet MS"/>
              </a:rPr>
              <a:t>hardware</a:t>
            </a:r>
            <a:r>
              <a:rPr sz="825" spc="-5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38" dirty="0">
                <a:solidFill>
                  <a:srgbClr val="297ED4"/>
                </a:solidFill>
                <a:latin typeface="Trebuchet MS"/>
                <a:cs typeface="Trebuchet MS"/>
              </a:rPr>
              <a:t>y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soporte</a:t>
            </a:r>
            <a:r>
              <a:rPr sz="825" spc="-90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técnico</a:t>
            </a:r>
            <a:r>
              <a:rPr sz="825" spc="-60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en</a:t>
            </a:r>
            <a:r>
              <a:rPr sz="825" spc="-53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centros</a:t>
            </a:r>
            <a:r>
              <a:rPr sz="825" spc="-71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297ED4"/>
                </a:solidFill>
                <a:latin typeface="Trebuchet MS"/>
                <a:cs typeface="Trebuchet MS"/>
              </a:rPr>
              <a:t>con</a:t>
            </a:r>
            <a:r>
              <a:rPr sz="825" spc="-68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menor</a:t>
            </a:r>
            <a:r>
              <a:rPr sz="825" spc="-64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dotación.</a:t>
            </a:r>
            <a:endParaRPr sz="825" dirty="0">
              <a:latin typeface="Trebuchet MS"/>
              <a:cs typeface="Trebuchet M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788741" y="2714101"/>
            <a:ext cx="1036320" cy="1036320"/>
            <a:chOff x="6384988" y="2475801"/>
            <a:chExt cx="1381760" cy="1381760"/>
          </a:xfrm>
        </p:grpSpPr>
        <p:sp>
          <p:nvSpPr>
            <p:cNvPr id="8" name="object 8"/>
            <p:cNvSpPr/>
            <p:nvPr/>
          </p:nvSpPr>
          <p:spPr>
            <a:xfrm>
              <a:off x="6389751" y="2480564"/>
              <a:ext cx="1372235" cy="1372235"/>
            </a:xfrm>
            <a:custGeom>
              <a:avLst/>
              <a:gdLst/>
              <a:ahLst/>
              <a:cxnLst/>
              <a:rect l="l" t="t" r="r" b="b"/>
              <a:pathLst>
                <a:path w="1372234" h="1372235">
                  <a:moveTo>
                    <a:pt x="685926" y="0"/>
                  </a:moveTo>
                  <a:lnTo>
                    <a:pt x="636939" y="1722"/>
                  </a:lnTo>
                  <a:lnTo>
                    <a:pt x="588881" y="6814"/>
                  </a:lnTo>
                  <a:lnTo>
                    <a:pt x="541869" y="15157"/>
                  </a:lnTo>
                  <a:lnTo>
                    <a:pt x="496019" y="26636"/>
                  </a:lnTo>
                  <a:lnTo>
                    <a:pt x="451447" y="41135"/>
                  </a:lnTo>
                  <a:lnTo>
                    <a:pt x="408269" y="58537"/>
                  </a:lnTo>
                  <a:lnTo>
                    <a:pt x="366602" y="78727"/>
                  </a:lnTo>
                  <a:lnTo>
                    <a:pt x="326561" y="101588"/>
                  </a:lnTo>
                  <a:lnTo>
                    <a:pt x="288261" y="127005"/>
                  </a:lnTo>
                  <a:lnTo>
                    <a:pt x="251821" y="154860"/>
                  </a:lnTo>
                  <a:lnTo>
                    <a:pt x="217354" y="185038"/>
                  </a:lnTo>
                  <a:lnTo>
                    <a:pt x="184978" y="217422"/>
                  </a:lnTo>
                  <a:lnTo>
                    <a:pt x="154809" y="251896"/>
                  </a:lnTo>
                  <a:lnTo>
                    <a:pt x="126962" y="288345"/>
                  </a:lnTo>
                  <a:lnTo>
                    <a:pt x="101553" y="326652"/>
                  </a:lnTo>
                  <a:lnTo>
                    <a:pt x="78699" y="366701"/>
                  </a:lnTo>
                  <a:lnTo>
                    <a:pt x="58516" y="408375"/>
                  </a:lnTo>
                  <a:lnTo>
                    <a:pt x="41119" y="451559"/>
                  </a:lnTo>
                  <a:lnTo>
                    <a:pt x="26626" y="496136"/>
                  </a:lnTo>
                  <a:lnTo>
                    <a:pt x="15151" y="541990"/>
                  </a:lnTo>
                  <a:lnTo>
                    <a:pt x="6811" y="589005"/>
                  </a:lnTo>
                  <a:lnTo>
                    <a:pt x="1722" y="637065"/>
                  </a:lnTo>
                  <a:lnTo>
                    <a:pt x="0" y="686053"/>
                  </a:lnTo>
                  <a:lnTo>
                    <a:pt x="1722" y="735041"/>
                  </a:lnTo>
                  <a:lnTo>
                    <a:pt x="6811" y="783099"/>
                  </a:lnTo>
                  <a:lnTo>
                    <a:pt x="15151" y="830111"/>
                  </a:lnTo>
                  <a:lnTo>
                    <a:pt x="26626" y="875961"/>
                  </a:lnTo>
                  <a:lnTo>
                    <a:pt x="41119" y="920533"/>
                  </a:lnTo>
                  <a:lnTo>
                    <a:pt x="58516" y="963711"/>
                  </a:lnTo>
                  <a:lnTo>
                    <a:pt x="78699" y="1005378"/>
                  </a:lnTo>
                  <a:lnTo>
                    <a:pt x="101553" y="1045419"/>
                  </a:lnTo>
                  <a:lnTo>
                    <a:pt x="126962" y="1083719"/>
                  </a:lnTo>
                  <a:lnTo>
                    <a:pt x="154809" y="1120159"/>
                  </a:lnTo>
                  <a:lnTo>
                    <a:pt x="184978" y="1154626"/>
                  </a:lnTo>
                  <a:lnTo>
                    <a:pt x="217354" y="1187002"/>
                  </a:lnTo>
                  <a:lnTo>
                    <a:pt x="251821" y="1217171"/>
                  </a:lnTo>
                  <a:lnTo>
                    <a:pt x="288261" y="1245018"/>
                  </a:lnTo>
                  <a:lnTo>
                    <a:pt x="326561" y="1270427"/>
                  </a:lnTo>
                  <a:lnTo>
                    <a:pt x="366602" y="1293281"/>
                  </a:lnTo>
                  <a:lnTo>
                    <a:pt x="408269" y="1313464"/>
                  </a:lnTo>
                  <a:lnTo>
                    <a:pt x="451447" y="1330861"/>
                  </a:lnTo>
                  <a:lnTo>
                    <a:pt x="496019" y="1345354"/>
                  </a:lnTo>
                  <a:lnTo>
                    <a:pt x="541869" y="1356829"/>
                  </a:lnTo>
                  <a:lnTo>
                    <a:pt x="588881" y="1365169"/>
                  </a:lnTo>
                  <a:lnTo>
                    <a:pt x="636939" y="1370258"/>
                  </a:lnTo>
                  <a:lnTo>
                    <a:pt x="685926" y="1371981"/>
                  </a:lnTo>
                  <a:lnTo>
                    <a:pt x="734915" y="1370258"/>
                  </a:lnTo>
                  <a:lnTo>
                    <a:pt x="782975" y="1365169"/>
                  </a:lnTo>
                  <a:lnTo>
                    <a:pt x="829990" y="1356829"/>
                  </a:lnTo>
                  <a:lnTo>
                    <a:pt x="875844" y="1345354"/>
                  </a:lnTo>
                  <a:lnTo>
                    <a:pt x="920421" y="1330861"/>
                  </a:lnTo>
                  <a:lnTo>
                    <a:pt x="963605" y="1313464"/>
                  </a:lnTo>
                  <a:lnTo>
                    <a:pt x="1005279" y="1293281"/>
                  </a:lnTo>
                  <a:lnTo>
                    <a:pt x="1045328" y="1270427"/>
                  </a:lnTo>
                  <a:lnTo>
                    <a:pt x="1083635" y="1245018"/>
                  </a:lnTo>
                  <a:lnTo>
                    <a:pt x="1120084" y="1217171"/>
                  </a:lnTo>
                  <a:lnTo>
                    <a:pt x="1154558" y="1187002"/>
                  </a:lnTo>
                  <a:lnTo>
                    <a:pt x="1186942" y="1154626"/>
                  </a:lnTo>
                  <a:lnTo>
                    <a:pt x="1217120" y="1120159"/>
                  </a:lnTo>
                  <a:lnTo>
                    <a:pt x="1244975" y="1083719"/>
                  </a:lnTo>
                  <a:lnTo>
                    <a:pt x="1270392" y="1045419"/>
                  </a:lnTo>
                  <a:lnTo>
                    <a:pt x="1293253" y="1005378"/>
                  </a:lnTo>
                  <a:lnTo>
                    <a:pt x="1313443" y="963711"/>
                  </a:lnTo>
                  <a:lnTo>
                    <a:pt x="1330845" y="920533"/>
                  </a:lnTo>
                  <a:lnTo>
                    <a:pt x="1345344" y="875961"/>
                  </a:lnTo>
                  <a:lnTo>
                    <a:pt x="1356823" y="830111"/>
                  </a:lnTo>
                  <a:lnTo>
                    <a:pt x="1365166" y="783099"/>
                  </a:lnTo>
                  <a:lnTo>
                    <a:pt x="1370258" y="735041"/>
                  </a:lnTo>
                  <a:lnTo>
                    <a:pt x="1371980" y="686053"/>
                  </a:lnTo>
                  <a:lnTo>
                    <a:pt x="1370258" y="637065"/>
                  </a:lnTo>
                  <a:lnTo>
                    <a:pt x="1365166" y="589005"/>
                  </a:lnTo>
                  <a:lnTo>
                    <a:pt x="1356823" y="541990"/>
                  </a:lnTo>
                  <a:lnTo>
                    <a:pt x="1345344" y="496136"/>
                  </a:lnTo>
                  <a:lnTo>
                    <a:pt x="1330845" y="451559"/>
                  </a:lnTo>
                  <a:lnTo>
                    <a:pt x="1313443" y="408375"/>
                  </a:lnTo>
                  <a:lnTo>
                    <a:pt x="1293253" y="366701"/>
                  </a:lnTo>
                  <a:lnTo>
                    <a:pt x="1270392" y="326652"/>
                  </a:lnTo>
                  <a:lnTo>
                    <a:pt x="1244975" y="288345"/>
                  </a:lnTo>
                  <a:lnTo>
                    <a:pt x="1217120" y="251896"/>
                  </a:lnTo>
                  <a:lnTo>
                    <a:pt x="1186942" y="217422"/>
                  </a:lnTo>
                  <a:lnTo>
                    <a:pt x="1154558" y="185038"/>
                  </a:lnTo>
                  <a:lnTo>
                    <a:pt x="1120084" y="154860"/>
                  </a:lnTo>
                  <a:lnTo>
                    <a:pt x="1083635" y="127005"/>
                  </a:lnTo>
                  <a:lnTo>
                    <a:pt x="1045328" y="101588"/>
                  </a:lnTo>
                  <a:lnTo>
                    <a:pt x="1005279" y="78727"/>
                  </a:lnTo>
                  <a:lnTo>
                    <a:pt x="963605" y="58537"/>
                  </a:lnTo>
                  <a:lnTo>
                    <a:pt x="920421" y="41135"/>
                  </a:lnTo>
                  <a:lnTo>
                    <a:pt x="875844" y="26636"/>
                  </a:lnTo>
                  <a:lnTo>
                    <a:pt x="829990" y="15157"/>
                  </a:lnTo>
                  <a:lnTo>
                    <a:pt x="782975" y="6814"/>
                  </a:lnTo>
                  <a:lnTo>
                    <a:pt x="734915" y="1722"/>
                  </a:lnTo>
                  <a:lnTo>
                    <a:pt x="685926" y="0"/>
                  </a:lnTo>
                  <a:close/>
                </a:path>
              </a:pathLst>
            </a:custGeom>
            <a:solidFill>
              <a:srgbClr val="619DD1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sp>
          <p:nvSpPr>
            <p:cNvPr id="9" name="object 9"/>
            <p:cNvSpPr/>
            <p:nvPr/>
          </p:nvSpPr>
          <p:spPr>
            <a:xfrm>
              <a:off x="6389751" y="2480564"/>
              <a:ext cx="1372235" cy="1372235"/>
            </a:xfrm>
            <a:custGeom>
              <a:avLst/>
              <a:gdLst/>
              <a:ahLst/>
              <a:cxnLst/>
              <a:rect l="l" t="t" r="r" b="b"/>
              <a:pathLst>
                <a:path w="1372234" h="1372235">
                  <a:moveTo>
                    <a:pt x="0" y="686053"/>
                  </a:moveTo>
                  <a:lnTo>
                    <a:pt x="1722" y="637065"/>
                  </a:lnTo>
                  <a:lnTo>
                    <a:pt x="6811" y="589005"/>
                  </a:lnTo>
                  <a:lnTo>
                    <a:pt x="15151" y="541990"/>
                  </a:lnTo>
                  <a:lnTo>
                    <a:pt x="26626" y="496136"/>
                  </a:lnTo>
                  <a:lnTo>
                    <a:pt x="41119" y="451559"/>
                  </a:lnTo>
                  <a:lnTo>
                    <a:pt x="58516" y="408375"/>
                  </a:lnTo>
                  <a:lnTo>
                    <a:pt x="78699" y="366701"/>
                  </a:lnTo>
                  <a:lnTo>
                    <a:pt x="101553" y="326652"/>
                  </a:lnTo>
                  <a:lnTo>
                    <a:pt x="126962" y="288345"/>
                  </a:lnTo>
                  <a:lnTo>
                    <a:pt x="154809" y="251896"/>
                  </a:lnTo>
                  <a:lnTo>
                    <a:pt x="184978" y="217422"/>
                  </a:lnTo>
                  <a:lnTo>
                    <a:pt x="217354" y="185038"/>
                  </a:lnTo>
                  <a:lnTo>
                    <a:pt x="251821" y="154860"/>
                  </a:lnTo>
                  <a:lnTo>
                    <a:pt x="288261" y="127005"/>
                  </a:lnTo>
                  <a:lnTo>
                    <a:pt x="326561" y="101588"/>
                  </a:lnTo>
                  <a:lnTo>
                    <a:pt x="366602" y="78727"/>
                  </a:lnTo>
                  <a:lnTo>
                    <a:pt x="408269" y="58537"/>
                  </a:lnTo>
                  <a:lnTo>
                    <a:pt x="451447" y="41135"/>
                  </a:lnTo>
                  <a:lnTo>
                    <a:pt x="496019" y="26636"/>
                  </a:lnTo>
                  <a:lnTo>
                    <a:pt x="541869" y="15157"/>
                  </a:lnTo>
                  <a:lnTo>
                    <a:pt x="588881" y="6814"/>
                  </a:lnTo>
                  <a:lnTo>
                    <a:pt x="636939" y="1722"/>
                  </a:lnTo>
                  <a:lnTo>
                    <a:pt x="685926" y="0"/>
                  </a:lnTo>
                  <a:lnTo>
                    <a:pt x="734915" y="1722"/>
                  </a:lnTo>
                  <a:lnTo>
                    <a:pt x="782975" y="6814"/>
                  </a:lnTo>
                  <a:lnTo>
                    <a:pt x="829990" y="15157"/>
                  </a:lnTo>
                  <a:lnTo>
                    <a:pt x="875844" y="26636"/>
                  </a:lnTo>
                  <a:lnTo>
                    <a:pt x="920421" y="41135"/>
                  </a:lnTo>
                  <a:lnTo>
                    <a:pt x="963605" y="58537"/>
                  </a:lnTo>
                  <a:lnTo>
                    <a:pt x="1005279" y="78727"/>
                  </a:lnTo>
                  <a:lnTo>
                    <a:pt x="1045328" y="101588"/>
                  </a:lnTo>
                  <a:lnTo>
                    <a:pt x="1083635" y="127005"/>
                  </a:lnTo>
                  <a:lnTo>
                    <a:pt x="1120084" y="154860"/>
                  </a:lnTo>
                  <a:lnTo>
                    <a:pt x="1154558" y="185038"/>
                  </a:lnTo>
                  <a:lnTo>
                    <a:pt x="1186942" y="217422"/>
                  </a:lnTo>
                  <a:lnTo>
                    <a:pt x="1217120" y="251896"/>
                  </a:lnTo>
                  <a:lnTo>
                    <a:pt x="1244975" y="288345"/>
                  </a:lnTo>
                  <a:lnTo>
                    <a:pt x="1270392" y="326652"/>
                  </a:lnTo>
                  <a:lnTo>
                    <a:pt x="1293253" y="366701"/>
                  </a:lnTo>
                  <a:lnTo>
                    <a:pt x="1313443" y="408375"/>
                  </a:lnTo>
                  <a:lnTo>
                    <a:pt x="1330845" y="451559"/>
                  </a:lnTo>
                  <a:lnTo>
                    <a:pt x="1345344" y="496136"/>
                  </a:lnTo>
                  <a:lnTo>
                    <a:pt x="1356823" y="541990"/>
                  </a:lnTo>
                  <a:lnTo>
                    <a:pt x="1365166" y="589005"/>
                  </a:lnTo>
                  <a:lnTo>
                    <a:pt x="1370258" y="637065"/>
                  </a:lnTo>
                  <a:lnTo>
                    <a:pt x="1371980" y="686053"/>
                  </a:lnTo>
                  <a:lnTo>
                    <a:pt x="1370258" y="735041"/>
                  </a:lnTo>
                  <a:lnTo>
                    <a:pt x="1365166" y="783099"/>
                  </a:lnTo>
                  <a:lnTo>
                    <a:pt x="1356823" y="830111"/>
                  </a:lnTo>
                  <a:lnTo>
                    <a:pt x="1345344" y="875961"/>
                  </a:lnTo>
                  <a:lnTo>
                    <a:pt x="1330845" y="920533"/>
                  </a:lnTo>
                  <a:lnTo>
                    <a:pt x="1313443" y="963711"/>
                  </a:lnTo>
                  <a:lnTo>
                    <a:pt x="1293253" y="1005378"/>
                  </a:lnTo>
                  <a:lnTo>
                    <a:pt x="1270392" y="1045419"/>
                  </a:lnTo>
                  <a:lnTo>
                    <a:pt x="1244975" y="1083719"/>
                  </a:lnTo>
                  <a:lnTo>
                    <a:pt x="1217120" y="1120159"/>
                  </a:lnTo>
                  <a:lnTo>
                    <a:pt x="1186942" y="1154626"/>
                  </a:lnTo>
                  <a:lnTo>
                    <a:pt x="1154558" y="1187002"/>
                  </a:lnTo>
                  <a:lnTo>
                    <a:pt x="1120084" y="1217171"/>
                  </a:lnTo>
                  <a:lnTo>
                    <a:pt x="1083635" y="1245018"/>
                  </a:lnTo>
                  <a:lnTo>
                    <a:pt x="1045328" y="1270427"/>
                  </a:lnTo>
                  <a:lnTo>
                    <a:pt x="1005279" y="1293281"/>
                  </a:lnTo>
                  <a:lnTo>
                    <a:pt x="963605" y="1313464"/>
                  </a:lnTo>
                  <a:lnTo>
                    <a:pt x="920421" y="1330861"/>
                  </a:lnTo>
                  <a:lnTo>
                    <a:pt x="875844" y="1345354"/>
                  </a:lnTo>
                  <a:lnTo>
                    <a:pt x="829990" y="1356829"/>
                  </a:lnTo>
                  <a:lnTo>
                    <a:pt x="782975" y="1365169"/>
                  </a:lnTo>
                  <a:lnTo>
                    <a:pt x="734915" y="1370258"/>
                  </a:lnTo>
                  <a:lnTo>
                    <a:pt x="685926" y="1371981"/>
                  </a:lnTo>
                  <a:lnTo>
                    <a:pt x="636939" y="1370258"/>
                  </a:lnTo>
                  <a:lnTo>
                    <a:pt x="588881" y="1365169"/>
                  </a:lnTo>
                  <a:lnTo>
                    <a:pt x="541869" y="1356829"/>
                  </a:lnTo>
                  <a:lnTo>
                    <a:pt x="496019" y="1345354"/>
                  </a:lnTo>
                  <a:lnTo>
                    <a:pt x="451447" y="1330861"/>
                  </a:lnTo>
                  <a:lnTo>
                    <a:pt x="408269" y="1313464"/>
                  </a:lnTo>
                  <a:lnTo>
                    <a:pt x="366602" y="1293281"/>
                  </a:lnTo>
                  <a:lnTo>
                    <a:pt x="326561" y="1270427"/>
                  </a:lnTo>
                  <a:lnTo>
                    <a:pt x="288261" y="1245018"/>
                  </a:lnTo>
                  <a:lnTo>
                    <a:pt x="251821" y="1217171"/>
                  </a:lnTo>
                  <a:lnTo>
                    <a:pt x="217354" y="1187002"/>
                  </a:lnTo>
                  <a:lnTo>
                    <a:pt x="184978" y="1154626"/>
                  </a:lnTo>
                  <a:lnTo>
                    <a:pt x="154809" y="1120159"/>
                  </a:lnTo>
                  <a:lnTo>
                    <a:pt x="126962" y="1083719"/>
                  </a:lnTo>
                  <a:lnTo>
                    <a:pt x="101553" y="1045419"/>
                  </a:lnTo>
                  <a:lnTo>
                    <a:pt x="78699" y="1005378"/>
                  </a:lnTo>
                  <a:lnTo>
                    <a:pt x="58516" y="963711"/>
                  </a:lnTo>
                  <a:lnTo>
                    <a:pt x="41119" y="920533"/>
                  </a:lnTo>
                  <a:lnTo>
                    <a:pt x="26626" y="875961"/>
                  </a:lnTo>
                  <a:lnTo>
                    <a:pt x="15151" y="830111"/>
                  </a:lnTo>
                  <a:lnTo>
                    <a:pt x="6811" y="783099"/>
                  </a:lnTo>
                  <a:lnTo>
                    <a:pt x="1722" y="735041"/>
                  </a:lnTo>
                  <a:lnTo>
                    <a:pt x="0" y="686053"/>
                  </a:lnTo>
                  <a:close/>
                </a:path>
              </a:pathLst>
            </a:custGeom>
            <a:ln w="9525">
              <a:solidFill>
                <a:srgbClr val="A0C4E2"/>
              </a:solidFill>
            </a:ln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77787" y="2768752"/>
              <a:ext cx="795743" cy="795756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6033040" y="3031579"/>
            <a:ext cx="2254568" cy="367792"/>
          </a:xfrm>
          <a:prstGeom prst="rect">
            <a:avLst/>
          </a:prstGeom>
        </p:spPr>
        <p:txBody>
          <a:bodyPr vert="horz" wrap="square" lIns="0" tIns="20954" rIns="0" bIns="0" rtlCol="0">
            <a:spAutoFit/>
          </a:bodyPr>
          <a:lstStyle/>
          <a:p>
            <a:pPr marL="9525" marR="3810" algn="just">
              <a:lnSpc>
                <a:spcPct val="91400"/>
              </a:lnSpc>
              <a:spcBef>
                <a:spcPts val="164"/>
              </a:spcBef>
            </a:pPr>
            <a:r>
              <a:rPr sz="825" spc="-26" dirty="0">
                <a:solidFill>
                  <a:srgbClr val="297ED4"/>
                </a:solidFill>
                <a:latin typeface="Trebuchet MS"/>
                <a:cs typeface="Trebuchet MS"/>
              </a:rPr>
              <a:t>Priorizar</a:t>
            </a:r>
            <a:r>
              <a:rPr sz="825" spc="-94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centros</a:t>
            </a:r>
            <a:r>
              <a:rPr sz="825" spc="-98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8" dirty="0">
                <a:solidFill>
                  <a:srgbClr val="297ED4"/>
                </a:solidFill>
                <a:latin typeface="Trebuchet MS"/>
                <a:cs typeface="Trebuchet MS"/>
              </a:rPr>
              <a:t>con</a:t>
            </a:r>
            <a:r>
              <a:rPr sz="825" spc="-8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1" dirty="0">
                <a:solidFill>
                  <a:srgbClr val="297ED4"/>
                </a:solidFill>
                <a:latin typeface="Trebuchet MS"/>
                <a:cs typeface="Trebuchet MS"/>
              </a:rPr>
              <a:t>contextos</a:t>
            </a:r>
            <a:r>
              <a:rPr sz="825" spc="-105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8" dirty="0">
                <a:solidFill>
                  <a:srgbClr val="297ED4"/>
                </a:solidFill>
                <a:latin typeface="Trebuchet MS"/>
                <a:cs typeface="Trebuchet MS"/>
              </a:rPr>
              <a:t>socioeconómicos</a:t>
            </a:r>
            <a:r>
              <a:rPr sz="825" spc="23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4" dirty="0">
                <a:solidFill>
                  <a:srgbClr val="297ED4"/>
                </a:solidFill>
                <a:latin typeface="Trebuchet MS"/>
                <a:cs typeface="Trebuchet MS"/>
              </a:rPr>
              <a:t>desfavorecidos</a:t>
            </a:r>
            <a:r>
              <a:rPr sz="825" spc="-105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11" dirty="0">
                <a:solidFill>
                  <a:srgbClr val="297ED4"/>
                </a:solidFill>
                <a:latin typeface="Trebuchet MS"/>
                <a:cs typeface="Trebuchet MS"/>
              </a:rPr>
              <a:t>o</a:t>
            </a:r>
            <a:r>
              <a:rPr sz="825" spc="-8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8" dirty="0">
                <a:solidFill>
                  <a:srgbClr val="297ED4"/>
                </a:solidFill>
                <a:latin typeface="Trebuchet MS"/>
                <a:cs typeface="Trebuchet MS"/>
              </a:rPr>
              <a:t>ubicados</a:t>
            </a:r>
            <a:r>
              <a:rPr sz="825" spc="-101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1" dirty="0">
                <a:solidFill>
                  <a:srgbClr val="297ED4"/>
                </a:solidFill>
                <a:latin typeface="Trebuchet MS"/>
                <a:cs typeface="Trebuchet MS"/>
              </a:rPr>
              <a:t>en</a:t>
            </a:r>
            <a:r>
              <a:rPr sz="825" spc="-79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8" dirty="0">
                <a:solidFill>
                  <a:srgbClr val="297ED4"/>
                </a:solidFill>
                <a:latin typeface="Trebuchet MS"/>
                <a:cs typeface="Trebuchet MS"/>
              </a:rPr>
              <a:t>zonas</a:t>
            </a:r>
            <a:r>
              <a:rPr sz="825" spc="-94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297ED4"/>
                </a:solidFill>
                <a:latin typeface="Trebuchet MS"/>
                <a:cs typeface="Trebuchet MS"/>
              </a:rPr>
              <a:t>rurales</a:t>
            </a:r>
            <a:r>
              <a:rPr sz="825" spc="-8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297ED4"/>
                </a:solidFill>
                <a:latin typeface="Trebuchet MS"/>
                <a:cs typeface="Trebuchet MS"/>
              </a:rPr>
              <a:t>para</a:t>
            </a:r>
            <a:r>
              <a:rPr sz="825" spc="4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297ED4"/>
                </a:solidFill>
                <a:latin typeface="Trebuchet MS"/>
                <a:cs typeface="Trebuchet MS"/>
              </a:rPr>
              <a:t>reducir</a:t>
            </a:r>
            <a:r>
              <a:rPr sz="825" spc="-86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4" dirty="0">
                <a:solidFill>
                  <a:srgbClr val="297ED4"/>
                </a:solidFill>
                <a:latin typeface="Trebuchet MS"/>
                <a:cs typeface="Trebuchet MS"/>
              </a:rPr>
              <a:t>brechas</a:t>
            </a:r>
            <a:r>
              <a:rPr sz="825" spc="-94" dirty="0">
                <a:solidFill>
                  <a:srgbClr val="297ED4"/>
                </a:solidFill>
                <a:latin typeface="Trebuchet MS"/>
                <a:cs typeface="Trebuchet MS"/>
              </a:rPr>
              <a:t> </a:t>
            </a:r>
            <a:r>
              <a:rPr sz="825" spc="-23" dirty="0">
                <a:solidFill>
                  <a:srgbClr val="297ED4"/>
                </a:solidFill>
                <a:latin typeface="Trebuchet MS"/>
                <a:cs typeface="Trebuchet MS"/>
              </a:rPr>
              <a:t>digitales.</a:t>
            </a:r>
            <a:endParaRPr sz="825">
              <a:latin typeface="Trebuchet MS"/>
              <a:cs typeface="Trebuchet MS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94706" y="4281298"/>
            <a:ext cx="1029176" cy="1029176"/>
            <a:chOff x="926274" y="4565396"/>
            <a:chExt cx="1372235" cy="1372235"/>
          </a:xfrm>
        </p:grpSpPr>
        <p:sp>
          <p:nvSpPr>
            <p:cNvPr id="13" name="object 13"/>
            <p:cNvSpPr/>
            <p:nvPr/>
          </p:nvSpPr>
          <p:spPr>
            <a:xfrm>
              <a:off x="926274" y="4565396"/>
              <a:ext cx="1372235" cy="1372235"/>
            </a:xfrm>
            <a:custGeom>
              <a:avLst/>
              <a:gdLst/>
              <a:ahLst/>
              <a:cxnLst/>
              <a:rect l="l" t="t" r="r" b="b"/>
              <a:pathLst>
                <a:path w="1372235" h="1372235">
                  <a:moveTo>
                    <a:pt x="685990" y="0"/>
                  </a:moveTo>
                  <a:lnTo>
                    <a:pt x="637000" y="1722"/>
                  </a:lnTo>
                  <a:lnTo>
                    <a:pt x="588940" y="6811"/>
                  </a:lnTo>
                  <a:lnTo>
                    <a:pt x="541926" y="15151"/>
                  </a:lnTo>
                  <a:lnTo>
                    <a:pt x="496073" y="26626"/>
                  </a:lnTo>
                  <a:lnTo>
                    <a:pt x="451498" y="41119"/>
                  </a:lnTo>
                  <a:lnTo>
                    <a:pt x="408317" y="58516"/>
                  </a:lnTo>
                  <a:lnTo>
                    <a:pt x="366646" y="78699"/>
                  </a:lnTo>
                  <a:lnTo>
                    <a:pt x="326601" y="101553"/>
                  </a:lnTo>
                  <a:lnTo>
                    <a:pt x="288298" y="126962"/>
                  </a:lnTo>
                  <a:lnTo>
                    <a:pt x="251853" y="154809"/>
                  </a:lnTo>
                  <a:lnTo>
                    <a:pt x="217383" y="184978"/>
                  </a:lnTo>
                  <a:lnTo>
                    <a:pt x="185003" y="217354"/>
                  </a:lnTo>
                  <a:lnTo>
                    <a:pt x="154830" y="251821"/>
                  </a:lnTo>
                  <a:lnTo>
                    <a:pt x="126980" y="288261"/>
                  </a:lnTo>
                  <a:lnTo>
                    <a:pt x="101568" y="326561"/>
                  </a:lnTo>
                  <a:lnTo>
                    <a:pt x="78711" y="366602"/>
                  </a:lnTo>
                  <a:lnTo>
                    <a:pt x="58525" y="408269"/>
                  </a:lnTo>
                  <a:lnTo>
                    <a:pt x="41126" y="451447"/>
                  </a:lnTo>
                  <a:lnTo>
                    <a:pt x="26630" y="496019"/>
                  </a:lnTo>
                  <a:lnTo>
                    <a:pt x="15153" y="541869"/>
                  </a:lnTo>
                  <a:lnTo>
                    <a:pt x="6812" y="588881"/>
                  </a:lnTo>
                  <a:lnTo>
                    <a:pt x="1722" y="636939"/>
                  </a:lnTo>
                  <a:lnTo>
                    <a:pt x="0" y="685926"/>
                  </a:lnTo>
                  <a:lnTo>
                    <a:pt x="1722" y="734922"/>
                  </a:lnTo>
                  <a:lnTo>
                    <a:pt x="6812" y="782988"/>
                  </a:lnTo>
                  <a:lnTo>
                    <a:pt x="15153" y="830008"/>
                  </a:lnTo>
                  <a:lnTo>
                    <a:pt x="26630" y="875865"/>
                  </a:lnTo>
                  <a:lnTo>
                    <a:pt x="41126" y="920443"/>
                  </a:lnTo>
                  <a:lnTo>
                    <a:pt x="58525" y="963628"/>
                  </a:lnTo>
                  <a:lnTo>
                    <a:pt x="78711" y="1005302"/>
                  </a:lnTo>
                  <a:lnTo>
                    <a:pt x="101568" y="1045349"/>
                  </a:lnTo>
                  <a:lnTo>
                    <a:pt x="126980" y="1083654"/>
                  </a:lnTo>
                  <a:lnTo>
                    <a:pt x="154830" y="1120100"/>
                  </a:lnTo>
                  <a:lnTo>
                    <a:pt x="185003" y="1154571"/>
                  </a:lnTo>
                  <a:lnTo>
                    <a:pt x="217383" y="1186952"/>
                  </a:lnTo>
                  <a:lnTo>
                    <a:pt x="251853" y="1217125"/>
                  </a:lnTo>
                  <a:lnTo>
                    <a:pt x="288298" y="1244976"/>
                  </a:lnTo>
                  <a:lnTo>
                    <a:pt x="326601" y="1270388"/>
                  </a:lnTo>
                  <a:lnTo>
                    <a:pt x="366646" y="1293245"/>
                  </a:lnTo>
                  <a:lnTo>
                    <a:pt x="408317" y="1313431"/>
                  </a:lnTo>
                  <a:lnTo>
                    <a:pt x="451498" y="1330830"/>
                  </a:lnTo>
                  <a:lnTo>
                    <a:pt x="496073" y="1345325"/>
                  </a:lnTo>
                  <a:lnTo>
                    <a:pt x="541926" y="1356802"/>
                  </a:lnTo>
                  <a:lnTo>
                    <a:pt x="588940" y="1365143"/>
                  </a:lnTo>
                  <a:lnTo>
                    <a:pt x="637000" y="1370233"/>
                  </a:lnTo>
                  <a:lnTo>
                    <a:pt x="685990" y="1371955"/>
                  </a:lnTo>
                  <a:lnTo>
                    <a:pt x="734978" y="1370233"/>
                  </a:lnTo>
                  <a:lnTo>
                    <a:pt x="783038" y="1365143"/>
                  </a:lnTo>
                  <a:lnTo>
                    <a:pt x="830053" y="1356802"/>
                  </a:lnTo>
                  <a:lnTo>
                    <a:pt x="875908" y="1345325"/>
                  </a:lnTo>
                  <a:lnTo>
                    <a:pt x="920485" y="1330830"/>
                  </a:lnTo>
                  <a:lnTo>
                    <a:pt x="963668" y="1313431"/>
                  </a:lnTo>
                  <a:lnTo>
                    <a:pt x="1005343" y="1293245"/>
                  </a:lnTo>
                  <a:lnTo>
                    <a:pt x="1045391" y="1270388"/>
                  </a:lnTo>
                  <a:lnTo>
                    <a:pt x="1083698" y="1244976"/>
                  </a:lnTo>
                  <a:lnTo>
                    <a:pt x="1120147" y="1217125"/>
                  </a:lnTo>
                  <a:lnTo>
                    <a:pt x="1154622" y="1186952"/>
                  </a:lnTo>
                  <a:lnTo>
                    <a:pt x="1187006" y="1154571"/>
                  </a:lnTo>
                  <a:lnTo>
                    <a:pt x="1217184" y="1120100"/>
                  </a:lnTo>
                  <a:lnTo>
                    <a:pt x="1245039" y="1083654"/>
                  </a:lnTo>
                  <a:lnTo>
                    <a:pt x="1270455" y="1045349"/>
                  </a:lnTo>
                  <a:lnTo>
                    <a:pt x="1293316" y="1005302"/>
                  </a:lnTo>
                  <a:lnTo>
                    <a:pt x="1313506" y="963628"/>
                  </a:lnTo>
                  <a:lnTo>
                    <a:pt x="1330909" y="920443"/>
                  </a:lnTo>
                  <a:lnTo>
                    <a:pt x="1345408" y="875865"/>
                  </a:lnTo>
                  <a:lnTo>
                    <a:pt x="1356887" y="830008"/>
                  </a:lnTo>
                  <a:lnTo>
                    <a:pt x="1365230" y="782988"/>
                  </a:lnTo>
                  <a:lnTo>
                    <a:pt x="1370321" y="734922"/>
                  </a:lnTo>
                  <a:lnTo>
                    <a:pt x="1372044" y="685926"/>
                  </a:lnTo>
                  <a:lnTo>
                    <a:pt x="1370321" y="636939"/>
                  </a:lnTo>
                  <a:lnTo>
                    <a:pt x="1365230" y="588881"/>
                  </a:lnTo>
                  <a:lnTo>
                    <a:pt x="1356887" y="541869"/>
                  </a:lnTo>
                  <a:lnTo>
                    <a:pt x="1345408" y="496019"/>
                  </a:lnTo>
                  <a:lnTo>
                    <a:pt x="1330909" y="451447"/>
                  </a:lnTo>
                  <a:lnTo>
                    <a:pt x="1313506" y="408269"/>
                  </a:lnTo>
                  <a:lnTo>
                    <a:pt x="1293316" y="366602"/>
                  </a:lnTo>
                  <a:lnTo>
                    <a:pt x="1270455" y="326561"/>
                  </a:lnTo>
                  <a:lnTo>
                    <a:pt x="1245039" y="288261"/>
                  </a:lnTo>
                  <a:lnTo>
                    <a:pt x="1217184" y="251821"/>
                  </a:lnTo>
                  <a:lnTo>
                    <a:pt x="1187006" y="217354"/>
                  </a:lnTo>
                  <a:lnTo>
                    <a:pt x="1154622" y="184978"/>
                  </a:lnTo>
                  <a:lnTo>
                    <a:pt x="1120147" y="154809"/>
                  </a:lnTo>
                  <a:lnTo>
                    <a:pt x="1083698" y="126962"/>
                  </a:lnTo>
                  <a:lnTo>
                    <a:pt x="1045391" y="101553"/>
                  </a:lnTo>
                  <a:lnTo>
                    <a:pt x="1005343" y="78699"/>
                  </a:lnTo>
                  <a:lnTo>
                    <a:pt x="963668" y="58516"/>
                  </a:lnTo>
                  <a:lnTo>
                    <a:pt x="920485" y="41119"/>
                  </a:lnTo>
                  <a:lnTo>
                    <a:pt x="875908" y="26626"/>
                  </a:lnTo>
                  <a:lnTo>
                    <a:pt x="830053" y="15151"/>
                  </a:lnTo>
                  <a:lnTo>
                    <a:pt x="783038" y="6811"/>
                  </a:lnTo>
                  <a:lnTo>
                    <a:pt x="734978" y="1722"/>
                  </a:lnTo>
                  <a:lnTo>
                    <a:pt x="685990" y="0"/>
                  </a:lnTo>
                  <a:close/>
                </a:path>
              </a:pathLst>
            </a:custGeom>
            <a:solidFill>
              <a:srgbClr val="7E8FA9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82335" y="5380285"/>
              <a:ext cx="475113" cy="15889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274546" y="4933048"/>
              <a:ext cx="609600" cy="639445"/>
            </a:xfrm>
            <a:custGeom>
              <a:avLst/>
              <a:gdLst/>
              <a:ahLst/>
              <a:cxnLst/>
              <a:rect l="l" t="t" r="r" b="b"/>
              <a:pathLst>
                <a:path w="609600" h="639445">
                  <a:moveTo>
                    <a:pt x="183172" y="285584"/>
                  </a:moveTo>
                  <a:lnTo>
                    <a:pt x="179514" y="281927"/>
                  </a:lnTo>
                  <a:lnTo>
                    <a:pt x="174980" y="281927"/>
                  </a:lnTo>
                  <a:lnTo>
                    <a:pt x="170459" y="281927"/>
                  </a:lnTo>
                  <a:lnTo>
                    <a:pt x="166789" y="285584"/>
                  </a:lnTo>
                  <a:lnTo>
                    <a:pt x="166789" y="622515"/>
                  </a:lnTo>
                  <a:lnTo>
                    <a:pt x="129933" y="622515"/>
                  </a:lnTo>
                  <a:lnTo>
                    <a:pt x="129933" y="418947"/>
                  </a:lnTo>
                  <a:lnTo>
                    <a:pt x="113550" y="418947"/>
                  </a:lnTo>
                  <a:lnTo>
                    <a:pt x="113550" y="622515"/>
                  </a:lnTo>
                  <a:lnTo>
                    <a:pt x="76695" y="622515"/>
                  </a:lnTo>
                  <a:lnTo>
                    <a:pt x="76695" y="285584"/>
                  </a:lnTo>
                  <a:lnTo>
                    <a:pt x="73025" y="281927"/>
                  </a:lnTo>
                  <a:lnTo>
                    <a:pt x="63982" y="281927"/>
                  </a:lnTo>
                  <a:lnTo>
                    <a:pt x="60312" y="285584"/>
                  </a:lnTo>
                  <a:lnTo>
                    <a:pt x="60312" y="638898"/>
                  </a:lnTo>
                  <a:lnTo>
                    <a:pt x="183172" y="638898"/>
                  </a:lnTo>
                  <a:lnTo>
                    <a:pt x="183172" y="285584"/>
                  </a:lnTo>
                  <a:close/>
                </a:path>
                <a:path w="609600" h="639445">
                  <a:moveTo>
                    <a:pt x="408076" y="133159"/>
                  </a:moveTo>
                  <a:lnTo>
                    <a:pt x="407949" y="127965"/>
                  </a:lnTo>
                  <a:lnTo>
                    <a:pt x="401472" y="121793"/>
                  </a:lnTo>
                  <a:lnTo>
                    <a:pt x="396405" y="121843"/>
                  </a:lnTo>
                  <a:lnTo>
                    <a:pt x="288086" y="232105"/>
                  </a:lnTo>
                  <a:lnTo>
                    <a:pt x="282879" y="230035"/>
                  </a:lnTo>
                  <a:lnTo>
                    <a:pt x="277190" y="229489"/>
                  </a:lnTo>
                  <a:lnTo>
                    <a:pt x="263779" y="232143"/>
                  </a:lnTo>
                  <a:lnTo>
                    <a:pt x="256844" y="236893"/>
                  </a:lnTo>
                  <a:lnTo>
                    <a:pt x="226593" y="285076"/>
                  </a:lnTo>
                  <a:lnTo>
                    <a:pt x="210934" y="238048"/>
                  </a:lnTo>
                  <a:lnTo>
                    <a:pt x="198577" y="221043"/>
                  </a:lnTo>
                  <a:lnTo>
                    <a:pt x="179590" y="210908"/>
                  </a:lnTo>
                  <a:lnTo>
                    <a:pt x="153657" y="206032"/>
                  </a:lnTo>
                  <a:lnTo>
                    <a:pt x="120472" y="204762"/>
                  </a:lnTo>
                  <a:lnTo>
                    <a:pt x="87274" y="206032"/>
                  </a:lnTo>
                  <a:lnTo>
                    <a:pt x="42341" y="221068"/>
                  </a:lnTo>
                  <a:lnTo>
                    <a:pt x="342" y="397332"/>
                  </a:lnTo>
                  <a:lnTo>
                    <a:pt x="0" y="408063"/>
                  </a:lnTo>
                  <a:lnTo>
                    <a:pt x="3670" y="417753"/>
                  </a:lnTo>
                  <a:lnTo>
                    <a:pt x="10706" y="425361"/>
                  </a:lnTo>
                  <a:lnTo>
                    <a:pt x="22453" y="430225"/>
                  </a:lnTo>
                  <a:lnTo>
                    <a:pt x="30721" y="430555"/>
                  </a:lnTo>
                  <a:lnTo>
                    <a:pt x="34277" y="426783"/>
                  </a:lnTo>
                  <a:lnTo>
                    <a:pt x="34010" y="418401"/>
                  </a:lnTo>
                  <a:lnTo>
                    <a:pt x="31229" y="415150"/>
                  </a:lnTo>
                  <a:lnTo>
                    <a:pt x="22047" y="413613"/>
                  </a:lnTo>
                  <a:lnTo>
                    <a:pt x="19443" y="411949"/>
                  </a:lnTo>
                  <a:lnTo>
                    <a:pt x="16090" y="406895"/>
                  </a:lnTo>
                  <a:lnTo>
                    <a:pt x="15570" y="403707"/>
                  </a:lnTo>
                  <a:lnTo>
                    <a:pt x="44970" y="244640"/>
                  </a:lnTo>
                  <a:lnTo>
                    <a:pt x="51879" y="234530"/>
                  </a:lnTo>
                  <a:lnTo>
                    <a:pt x="64668" y="227177"/>
                  </a:lnTo>
                  <a:lnTo>
                    <a:pt x="86487" y="222669"/>
                  </a:lnTo>
                  <a:lnTo>
                    <a:pt x="120472" y="221145"/>
                  </a:lnTo>
                  <a:lnTo>
                    <a:pt x="154444" y="222669"/>
                  </a:lnTo>
                  <a:lnTo>
                    <a:pt x="176250" y="227152"/>
                  </a:lnTo>
                  <a:lnTo>
                    <a:pt x="189026" y="234480"/>
                  </a:lnTo>
                  <a:lnTo>
                    <a:pt x="195897" y="244500"/>
                  </a:lnTo>
                  <a:lnTo>
                    <a:pt x="217512" y="309765"/>
                  </a:lnTo>
                  <a:lnTo>
                    <a:pt x="220167" y="311937"/>
                  </a:lnTo>
                  <a:lnTo>
                    <a:pt x="223316" y="312318"/>
                  </a:lnTo>
                  <a:lnTo>
                    <a:pt x="226466" y="312699"/>
                  </a:lnTo>
                  <a:lnTo>
                    <a:pt x="229552" y="311226"/>
                  </a:lnTo>
                  <a:lnTo>
                    <a:pt x="270230" y="246380"/>
                  </a:lnTo>
                  <a:lnTo>
                    <a:pt x="278269" y="244563"/>
                  </a:lnTo>
                  <a:lnTo>
                    <a:pt x="284975" y="248818"/>
                  </a:lnTo>
                  <a:lnTo>
                    <a:pt x="290626" y="253390"/>
                  </a:lnTo>
                  <a:lnTo>
                    <a:pt x="291807" y="261543"/>
                  </a:lnTo>
                  <a:lnTo>
                    <a:pt x="240398" y="345617"/>
                  </a:lnTo>
                  <a:lnTo>
                    <a:pt x="231165" y="348157"/>
                  </a:lnTo>
                  <a:lnTo>
                    <a:pt x="219735" y="342074"/>
                  </a:lnTo>
                  <a:lnTo>
                    <a:pt x="214782" y="343585"/>
                  </a:lnTo>
                  <a:lnTo>
                    <a:pt x="210527" y="351586"/>
                  </a:lnTo>
                  <a:lnTo>
                    <a:pt x="212039" y="356539"/>
                  </a:lnTo>
                  <a:lnTo>
                    <a:pt x="216039" y="358673"/>
                  </a:lnTo>
                  <a:lnTo>
                    <a:pt x="227838" y="362280"/>
                  </a:lnTo>
                  <a:lnTo>
                    <a:pt x="239750" y="361289"/>
                  </a:lnTo>
                  <a:lnTo>
                    <a:pt x="301612" y="276174"/>
                  </a:lnTo>
                  <a:lnTo>
                    <a:pt x="306501" y="259130"/>
                  </a:lnTo>
                  <a:lnTo>
                    <a:pt x="305079" y="250380"/>
                  </a:lnTo>
                  <a:lnTo>
                    <a:pt x="301078" y="242252"/>
                  </a:lnTo>
                  <a:lnTo>
                    <a:pt x="408076" y="133159"/>
                  </a:lnTo>
                  <a:close/>
                </a:path>
                <a:path w="609600" h="639445">
                  <a:moveTo>
                    <a:pt x="609104" y="32766"/>
                  </a:moveTo>
                  <a:lnTo>
                    <a:pt x="606539" y="20015"/>
                  </a:lnTo>
                  <a:lnTo>
                    <a:pt x="599516" y="9601"/>
                  </a:lnTo>
                  <a:lnTo>
                    <a:pt x="589102" y="2578"/>
                  </a:lnTo>
                  <a:lnTo>
                    <a:pt x="576338" y="0"/>
                  </a:lnTo>
                  <a:lnTo>
                    <a:pt x="158597" y="0"/>
                  </a:lnTo>
                  <a:lnTo>
                    <a:pt x="145846" y="2578"/>
                  </a:lnTo>
                  <a:lnTo>
                    <a:pt x="135432" y="9601"/>
                  </a:lnTo>
                  <a:lnTo>
                    <a:pt x="128409" y="20015"/>
                  </a:lnTo>
                  <a:lnTo>
                    <a:pt x="125844" y="32766"/>
                  </a:lnTo>
                  <a:lnTo>
                    <a:pt x="125844" y="65786"/>
                  </a:lnTo>
                  <a:lnTo>
                    <a:pt x="136893" y="67170"/>
                  </a:lnTo>
                  <a:lnTo>
                    <a:pt x="142214" y="68795"/>
                  </a:lnTo>
                  <a:lnTo>
                    <a:pt x="142214" y="32766"/>
                  </a:lnTo>
                  <a:lnTo>
                    <a:pt x="142214" y="23698"/>
                  </a:lnTo>
                  <a:lnTo>
                    <a:pt x="149555" y="16383"/>
                  </a:lnTo>
                  <a:lnTo>
                    <a:pt x="585393" y="16383"/>
                  </a:lnTo>
                  <a:lnTo>
                    <a:pt x="592721" y="23698"/>
                  </a:lnTo>
                  <a:lnTo>
                    <a:pt x="592721" y="320294"/>
                  </a:lnTo>
                  <a:lnTo>
                    <a:pt x="585393" y="327634"/>
                  </a:lnTo>
                  <a:lnTo>
                    <a:pt x="299186" y="327634"/>
                  </a:lnTo>
                  <a:lnTo>
                    <a:pt x="289267" y="344017"/>
                  </a:lnTo>
                  <a:lnTo>
                    <a:pt x="576338" y="344017"/>
                  </a:lnTo>
                  <a:lnTo>
                    <a:pt x="589102" y="341439"/>
                  </a:lnTo>
                  <a:lnTo>
                    <a:pt x="599516" y="334416"/>
                  </a:lnTo>
                  <a:lnTo>
                    <a:pt x="606539" y="324002"/>
                  </a:lnTo>
                  <a:lnTo>
                    <a:pt x="609104" y="311251"/>
                  </a:lnTo>
                  <a:lnTo>
                    <a:pt x="609104" y="327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45873" y="5023124"/>
              <a:ext cx="98292" cy="98295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1934908" y="4263199"/>
            <a:ext cx="2368868" cy="1042369"/>
          </a:xfrm>
          <a:prstGeom prst="rect">
            <a:avLst/>
          </a:prstGeom>
        </p:spPr>
        <p:txBody>
          <a:bodyPr vert="horz" wrap="square" lIns="0" tIns="20479" rIns="0" bIns="0" rtlCol="0">
            <a:spAutoFit/>
          </a:bodyPr>
          <a:lstStyle/>
          <a:p>
            <a:pPr marL="9525" marR="3810">
              <a:lnSpc>
                <a:spcPct val="91500"/>
              </a:lnSpc>
              <a:spcBef>
                <a:spcPts val="161"/>
              </a:spcBef>
            </a:pP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Complementar</a:t>
            </a:r>
            <a:r>
              <a:rPr sz="825" spc="-75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7E8FA9"/>
                </a:solidFill>
                <a:latin typeface="Trebuchet MS"/>
                <a:cs typeface="Trebuchet MS"/>
              </a:rPr>
              <a:t>con</a:t>
            </a:r>
            <a:r>
              <a:rPr sz="825" spc="-45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7E8FA9"/>
                </a:solidFill>
                <a:latin typeface="Trebuchet MS"/>
                <a:cs typeface="Trebuchet MS"/>
              </a:rPr>
              <a:t>formación</a:t>
            </a:r>
            <a:r>
              <a:rPr sz="825" spc="-56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7E8FA9"/>
                </a:solidFill>
                <a:latin typeface="Trebuchet MS"/>
                <a:cs typeface="Trebuchet MS"/>
              </a:rPr>
              <a:t>docente</a:t>
            </a:r>
            <a:r>
              <a:rPr sz="825" spc="-68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continua: </a:t>
            </a:r>
            <a:r>
              <a:rPr sz="825" spc="-26" dirty="0">
                <a:solidFill>
                  <a:srgbClr val="7E8FA9"/>
                </a:solidFill>
                <a:latin typeface="Trebuchet MS"/>
                <a:cs typeface="Trebuchet MS"/>
              </a:rPr>
              <a:t>Reforzar</a:t>
            </a:r>
            <a:r>
              <a:rPr sz="825" spc="-53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7E8FA9"/>
                </a:solidFill>
                <a:latin typeface="Trebuchet MS"/>
                <a:cs typeface="Trebuchet MS"/>
              </a:rPr>
              <a:t>las</a:t>
            </a:r>
            <a:r>
              <a:rPr sz="825" spc="-38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competencias</a:t>
            </a:r>
            <a:r>
              <a:rPr sz="825" spc="-49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7E8FA9"/>
                </a:solidFill>
                <a:latin typeface="Trebuchet MS"/>
                <a:cs typeface="Trebuchet MS"/>
              </a:rPr>
              <a:t>digitales</a:t>
            </a:r>
            <a:r>
              <a:rPr sz="825" spc="-64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23" dirty="0">
                <a:solidFill>
                  <a:srgbClr val="7E8FA9"/>
                </a:solidFill>
                <a:latin typeface="Trebuchet MS"/>
                <a:cs typeface="Trebuchet MS"/>
              </a:rPr>
              <a:t>del</a:t>
            </a:r>
            <a:r>
              <a:rPr sz="825" spc="-41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profesorado </a:t>
            </a:r>
            <a:r>
              <a:rPr sz="825" spc="-19" dirty="0">
                <a:solidFill>
                  <a:srgbClr val="7E8FA9"/>
                </a:solidFill>
                <a:latin typeface="Trebuchet MS"/>
                <a:cs typeface="Trebuchet MS"/>
              </a:rPr>
              <a:t>mediante</a:t>
            </a:r>
            <a:r>
              <a:rPr sz="825" spc="-75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7E8FA9"/>
                </a:solidFill>
                <a:latin typeface="Trebuchet MS"/>
                <a:cs typeface="Trebuchet MS"/>
              </a:rPr>
              <a:t>programas</a:t>
            </a:r>
            <a:r>
              <a:rPr sz="825" spc="-98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de</a:t>
            </a:r>
            <a:r>
              <a:rPr sz="825" spc="-75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7E8FA9"/>
                </a:solidFill>
                <a:latin typeface="Trebuchet MS"/>
                <a:cs typeface="Trebuchet MS"/>
              </a:rPr>
              <a:t>formación</a:t>
            </a:r>
            <a:r>
              <a:rPr sz="825" spc="-75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38" dirty="0">
                <a:solidFill>
                  <a:srgbClr val="7E8FA9"/>
                </a:solidFill>
                <a:latin typeface="Trebuchet MS"/>
                <a:cs typeface="Trebuchet MS"/>
              </a:rPr>
              <a:t>y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acompañamiento</a:t>
            </a:r>
            <a:r>
              <a:rPr sz="825" spc="-75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7E8FA9"/>
                </a:solidFill>
                <a:latin typeface="Trebuchet MS"/>
                <a:cs typeface="Trebuchet MS"/>
              </a:rPr>
              <a:t>sostenido</a:t>
            </a:r>
            <a:r>
              <a:rPr sz="825" spc="-83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7E8FA9"/>
                </a:solidFill>
                <a:latin typeface="Trebuchet MS"/>
                <a:cs typeface="Trebuchet MS"/>
              </a:rPr>
              <a:t>en</a:t>
            </a:r>
            <a:r>
              <a:rPr sz="825" spc="-38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34" dirty="0">
                <a:solidFill>
                  <a:srgbClr val="7E8FA9"/>
                </a:solidFill>
                <a:latin typeface="Trebuchet MS"/>
                <a:cs typeface="Trebuchet MS"/>
              </a:rPr>
              <a:t>el</a:t>
            </a:r>
            <a:r>
              <a:rPr sz="825" spc="-41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tiempo.</a:t>
            </a:r>
            <a:endParaRPr sz="825" dirty="0">
              <a:latin typeface="Trebuchet MS"/>
              <a:cs typeface="Trebuchet MS"/>
            </a:endParaRPr>
          </a:p>
          <a:p>
            <a:pPr>
              <a:spcBef>
                <a:spcPts val="641"/>
              </a:spcBef>
            </a:pPr>
            <a:endParaRPr sz="825" dirty="0">
              <a:latin typeface="Trebuchet MS"/>
              <a:cs typeface="Trebuchet MS"/>
            </a:endParaRPr>
          </a:p>
          <a:p>
            <a:pPr marL="9525" marR="82867">
              <a:lnSpc>
                <a:spcPct val="91900"/>
              </a:lnSpc>
            </a:pPr>
            <a:r>
              <a:rPr sz="825" spc="-23" dirty="0">
                <a:solidFill>
                  <a:srgbClr val="7E8FA9"/>
                </a:solidFill>
                <a:latin typeface="Trebuchet MS"/>
                <a:cs typeface="Trebuchet MS"/>
              </a:rPr>
              <a:t>También</a:t>
            </a:r>
            <a:r>
              <a:rPr sz="825" spc="-45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7E8FA9"/>
                </a:solidFill>
                <a:latin typeface="Trebuchet MS"/>
                <a:cs typeface="Trebuchet MS"/>
              </a:rPr>
              <a:t>se</a:t>
            </a:r>
            <a:r>
              <a:rPr sz="825" spc="-49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recomienda</a:t>
            </a:r>
            <a:r>
              <a:rPr sz="825" spc="-56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7E8FA9"/>
                </a:solidFill>
                <a:latin typeface="Trebuchet MS"/>
                <a:cs typeface="Trebuchet MS"/>
              </a:rPr>
              <a:t>incorporar</a:t>
            </a:r>
            <a:r>
              <a:rPr sz="825" spc="-68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contenidos didácticos</a:t>
            </a:r>
            <a:r>
              <a:rPr sz="825" spc="-83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que</a:t>
            </a:r>
            <a:r>
              <a:rPr sz="825" spc="-68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30" dirty="0">
                <a:solidFill>
                  <a:srgbClr val="7E8FA9"/>
                </a:solidFill>
                <a:latin typeface="Trebuchet MS"/>
                <a:cs typeface="Trebuchet MS"/>
              </a:rPr>
              <a:t>integren</a:t>
            </a:r>
            <a:r>
              <a:rPr sz="825" spc="-71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7E8FA9"/>
                </a:solidFill>
                <a:latin typeface="Trebuchet MS"/>
                <a:cs typeface="Trebuchet MS"/>
              </a:rPr>
              <a:t>TIC</a:t>
            </a:r>
            <a:r>
              <a:rPr sz="825" spc="-56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de</a:t>
            </a:r>
            <a:r>
              <a:rPr sz="825" spc="-68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7E8FA9"/>
                </a:solidFill>
                <a:latin typeface="Trebuchet MS"/>
                <a:cs typeface="Trebuchet MS"/>
              </a:rPr>
              <a:t>forma</a:t>
            </a:r>
            <a:r>
              <a:rPr sz="825" spc="-56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pedagógica</a:t>
            </a:r>
            <a:r>
              <a:rPr sz="825" spc="-90" dirty="0">
                <a:solidFill>
                  <a:srgbClr val="7E8FA9"/>
                </a:solidFill>
                <a:latin typeface="Trebuchet MS"/>
                <a:cs typeface="Trebuchet MS"/>
              </a:rPr>
              <a:t> </a:t>
            </a:r>
            <a:r>
              <a:rPr sz="825" spc="-38" dirty="0">
                <a:solidFill>
                  <a:srgbClr val="7E8FA9"/>
                </a:solidFill>
                <a:latin typeface="Trebuchet MS"/>
                <a:cs typeface="Trebuchet MS"/>
              </a:rPr>
              <a:t>y </a:t>
            </a:r>
            <a:r>
              <a:rPr sz="825" spc="-8" dirty="0">
                <a:solidFill>
                  <a:srgbClr val="7E8FA9"/>
                </a:solidFill>
                <a:latin typeface="Trebuchet MS"/>
                <a:cs typeface="Trebuchet MS"/>
              </a:rPr>
              <a:t>transversal.</a:t>
            </a:r>
            <a:endParaRPr sz="825" dirty="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792314" y="4281298"/>
            <a:ext cx="1029176" cy="1029176"/>
            <a:chOff x="6389751" y="4565396"/>
            <a:chExt cx="1372235" cy="1372235"/>
          </a:xfrm>
        </p:grpSpPr>
        <p:sp>
          <p:nvSpPr>
            <p:cNvPr id="19" name="object 19"/>
            <p:cNvSpPr/>
            <p:nvPr/>
          </p:nvSpPr>
          <p:spPr>
            <a:xfrm>
              <a:off x="6389751" y="4565396"/>
              <a:ext cx="1372235" cy="1372235"/>
            </a:xfrm>
            <a:custGeom>
              <a:avLst/>
              <a:gdLst/>
              <a:ahLst/>
              <a:cxnLst/>
              <a:rect l="l" t="t" r="r" b="b"/>
              <a:pathLst>
                <a:path w="1372234" h="1372235">
                  <a:moveTo>
                    <a:pt x="685926" y="0"/>
                  </a:moveTo>
                  <a:lnTo>
                    <a:pt x="636939" y="1722"/>
                  </a:lnTo>
                  <a:lnTo>
                    <a:pt x="588881" y="6811"/>
                  </a:lnTo>
                  <a:lnTo>
                    <a:pt x="541869" y="15151"/>
                  </a:lnTo>
                  <a:lnTo>
                    <a:pt x="496019" y="26626"/>
                  </a:lnTo>
                  <a:lnTo>
                    <a:pt x="451447" y="41119"/>
                  </a:lnTo>
                  <a:lnTo>
                    <a:pt x="408269" y="58516"/>
                  </a:lnTo>
                  <a:lnTo>
                    <a:pt x="366602" y="78699"/>
                  </a:lnTo>
                  <a:lnTo>
                    <a:pt x="326561" y="101553"/>
                  </a:lnTo>
                  <a:lnTo>
                    <a:pt x="288261" y="126962"/>
                  </a:lnTo>
                  <a:lnTo>
                    <a:pt x="251821" y="154809"/>
                  </a:lnTo>
                  <a:lnTo>
                    <a:pt x="217354" y="184978"/>
                  </a:lnTo>
                  <a:lnTo>
                    <a:pt x="184978" y="217354"/>
                  </a:lnTo>
                  <a:lnTo>
                    <a:pt x="154809" y="251821"/>
                  </a:lnTo>
                  <a:lnTo>
                    <a:pt x="126962" y="288261"/>
                  </a:lnTo>
                  <a:lnTo>
                    <a:pt x="101553" y="326561"/>
                  </a:lnTo>
                  <a:lnTo>
                    <a:pt x="78699" y="366602"/>
                  </a:lnTo>
                  <a:lnTo>
                    <a:pt x="58516" y="408269"/>
                  </a:lnTo>
                  <a:lnTo>
                    <a:pt x="41119" y="451447"/>
                  </a:lnTo>
                  <a:lnTo>
                    <a:pt x="26626" y="496019"/>
                  </a:lnTo>
                  <a:lnTo>
                    <a:pt x="15151" y="541869"/>
                  </a:lnTo>
                  <a:lnTo>
                    <a:pt x="6811" y="588881"/>
                  </a:lnTo>
                  <a:lnTo>
                    <a:pt x="1722" y="636939"/>
                  </a:lnTo>
                  <a:lnTo>
                    <a:pt x="0" y="685926"/>
                  </a:lnTo>
                  <a:lnTo>
                    <a:pt x="1722" y="734922"/>
                  </a:lnTo>
                  <a:lnTo>
                    <a:pt x="6811" y="782988"/>
                  </a:lnTo>
                  <a:lnTo>
                    <a:pt x="15151" y="830008"/>
                  </a:lnTo>
                  <a:lnTo>
                    <a:pt x="26626" y="875865"/>
                  </a:lnTo>
                  <a:lnTo>
                    <a:pt x="41119" y="920443"/>
                  </a:lnTo>
                  <a:lnTo>
                    <a:pt x="58516" y="963628"/>
                  </a:lnTo>
                  <a:lnTo>
                    <a:pt x="78699" y="1005302"/>
                  </a:lnTo>
                  <a:lnTo>
                    <a:pt x="101553" y="1045349"/>
                  </a:lnTo>
                  <a:lnTo>
                    <a:pt x="126962" y="1083654"/>
                  </a:lnTo>
                  <a:lnTo>
                    <a:pt x="154809" y="1120100"/>
                  </a:lnTo>
                  <a:lnTo>
                    <a:pt x="184978" y="1154571"/>
                  </a:lnTo>
                  <a:lnTo>
                    <a:pt x="217354" y="1186952"/>
                  </a:lnTo>
                  <a:lnTo>
                    <a:pt x="251821" y="1217125"/>
                  </a:lnTo>
                  <a:lnTo>
                    <a:pt x="288261" y="1244976"/>
                  </a:lnTo>
                  <a:lnTo>
                    <a:pt x="326561" y="1270388"/>
                  </a:lnTo>
                  <a:lnTo>
                    <a:pt x="366602" y="1293245"/>
                  </a:lnTo>
                  <a:lnTo>
                    <a:pt x="408269" y="1313431"/>
                  </a:lnTo>
                  <a:lnTo>
                    <a:pt x="451447" y="1330830"/>
                  </a:lnTo>
                  <a:lnTo>
                    <a:pt x="496019" y="1345325"/>
                  </a:lnTo>
                  <a:lnTo>
                    <a:pt x="541869" y="1356802"/>
                  </a:lnTo>
                  <a:lnTo>
                    <a:pt x="588881" y="1365143"/>
                  </a:lnTo>
                  <a:lnTo>
                    <a:pt x="636939" y="1370233"/>
                  </a:lnTo>
                  <a:lnTo>
                    <a:pt x="685926" y="1371955"/>
                  </a:lnTo>
                  <a:lnTo>
                    <a:pt x="734915" y="1370233"/>
                  </a:lnTo>
                  <a:lnTo>
                    <a:pt x="782975" y="1365143"/>
                  </a:lnTo>
                  <a:lnTo>
                    <a:pt x="829990" y="1356802"/>
                  </a:lnTo>
                  <a:lnTo>
                    <a:pt x="875844" y="1345325"/>
                  </a:lnTo>
                  <a:lnTo>
                    <a:pt x="920421" y="1330830"/>
                  </a:lnTo>
                  <a:lnTo>
                    <a:pt x="963605" y="1313431"/>
                  </a:lnTo>
                  <a:lnTo>
                    <a:pt x="1005279" y="1293245"/>
                  </a:lnTo>
                  <a:lnTo>
                    <a:pt x="1045328" y="1270388"/>
                  </a:lnTo>
                  <a:lnTo>
                    <a:pt x="1083635" y="1244976"/>
                  </a:lnTo>
                  <a:lnTo>
                    <a:pt x="1120084" y="1217125"/>
                  </a:lnTo>
                  <a:lnTo>
                    <a:pt x="1154558" y="1186952"/>
                  </a:lnTo>
                  <a:lnTo>
                    <a:pt x="1186942" y="1154571"/>
                  </a:lnTo>
                  <a:lnTo>
                    <a:pt x="1217120" y="1120100"/>
                  </a:lnTo>
                  <a:lnTo>
                    <a:pt x="1244975" y="1083654"/>
                  </a:lnTo>
                  <a:lnTo>
                    <a:pt x="1270392" y="1045349"/>
                  </a:lnTo>
                  <a:lnTo>
                    <a:pt x="1293253" y="1005302"/>
                  </a:lnTo>
                  <a:lnTo>
                    <a:pt x="1313443" y="963628"/>
                  </a:lnTo>
                  <a:lnTo>
                    <a:pt x="1330845" y="920443"/>
                  </a:lnTo>
                  <a:lnTo>
                    <a:pt x="1345344" y="875865"/>
                  </a:lnTo>
                  <a:lnTo>
                    <a:pt x="1356823" y="830008"/>
                  </a:lnTo>
                  <a:lnTo>
                    <a:pt x="1365166" y="782988"/>
                  </a:lnTo>
                  <a:lnTo>
                    <a:pt x="1370258" y="734922"/>
                  </a:lnTo>
                  <a:lnTo>
                    <a:pt x="1371980" y="685926"/>
                  </a:lnTo>
                  <a:lnTo>
                    <a:pt x="1370258" y="636939"/>
                  </a:lnTo>
                  <a:lnTo>
                    <a:pt x="1365166" y="588881"/>
                  </a:lnTo>
                  <a:lnTo>
                    <a:pt x="1356823" y="541869"/>
                  </a:lnTo>
                  <a:lnTo>
                    <a:pt x="1345344" y="496019"/>
                  </a:lnTo>
                  <a:lnTo>
                    <a:pt x="1330845" y="451447"/>
                  </a:lnTo>
                  <a:lnTo>
                    <a:pt x="1313443" y="408269"/>
                  </a:lnTo>
                  <a:lnTo>
                    <a:pt x="1293253" y="366602"/>
                  </a:lnTo>
                  <a:lnTo>
                    <a:pt x="1270392" y="326561"/>
                  </a:lnTo>
                  <a:lnTo>
                    <a:pt x="1244975" y="288261"/>
                  </a:lnTo>
                  <a:lnTo>
                    <a:pt x="1217120" y="251821"/>
                  </a:lnTo>
                  <a:lnTo>
                    <a:pt x="1186942" y="217354"/>
                  </a:lnTo>
                  <a:lnTo>
                    <a:pt x="1154558" y="184978"/>
                  </a:lnTo>
                  <a:lnTo>
                    <a:pt x="1120084" y="154809"/>
                  </a:lnTo>
                  <a:lnTo>
                    <a:pt x="1083635" y="126962"/>
                  </a:lnTo>
                  <a:lnTo>
                    <a:pt x="1045328" y="101553"/>
                  </a:lnTo>
                  <a:lnTo>
                    <a:pt x="1005279" y="78699"/>
                  </a:lnTo>
                  <a:lnTo>
                    <a:pt x="963605" y="58516"/>
                  </a:lnTo>
                  <a:lnTo>
                    <a:pt x="920421" y="41119"/>
                  </a:lnTo>
                  <a:lnTo>
                    <a:pt x="875844" y="26626"/>
                  </a:lnTo>
                  <a:lnTo>
                    <a:pt x="829990" y="15151"/>
                  </a:lnTo>
                  <a:lnTo>
                    <a:pt x="782975" y="6811"/>
                  </a:lnTo>
                  <a:lnTo>
                    <a:pt x="734915" y="1722"/>
                  </a:lnTo>
                  <a:lnTo>
                    <a:pt x="685926" y="0"/>
                  </a:lnTo>
                  <a:close/>
                </a:path>
              </a:pathLst>
            </a:custGeom>
            <a:solidFill>
              <a:srgbClr val="5AA1AD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45762" y="5039507"/>
              <a:ext cx="98292" cy="98295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945762" y="5244289"/>
              <a:ext cx="98292" cy="19659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777785" y="5039507"/>
              <a:ext cx="98292" cy="98295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745303" y="5244289"/>
              <a:ext cx="163395" cy="196591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277437" y="5039507"/>
              <a:ext cx="98292" cy="98295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277438" y="5244289"/>
              <a:ext cx="98292" cy="196591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6724435" y="5154185"/>
              <a:ext cx="704850" cy="163830"/>
            </a:xfrm>
            <a:custGeom>
              <a:avLst/>
              <a:gdLst/>
              <a:ahLst/>
              <a:cxnLst/>
              <a:rect l="l" t="t" r="r" b="b"/>
              <a:pathLst>
                <a:path w="704850" h="163829">
                  <a:moveTo>
                    <a:pt x="602155" y="0"/>
                  </a:moveTo>
                  <a:lnTo>
                    <a:pt x="550374" y="14764"/>
                  </a:lnTo>
                  <a:lnTo>
                    <a:pt x="518252" y="79776"/>
                  </a:lnTo>
                  <a:lnTo>
                    <a:pt x="500880" y="32376"/>
                  </a:lnTo>
                  <a:lnTo>
                    <a:pt x="460845" y="3691"/>
                  </a:lnTo>
                  <a:lnTo>
                    <a:pt x="434168" y="0"/>
                  </a:lnTo>
                  <a:lnTo>
                    <a:pt x="407492" y="3691"/>
                  </a:lnTo>
                  <a:lnTo>
                    <a:pt x="370895" y="25358"/>
                  </a:lnTo>
                  <a:lnTo>
                    <a:pt x="352445" y="73844"/>
                  </a:lnTo>
                  <a:lnTo>
                    <a:pt x="333735" y="25386"/>
                  </a:lnTo>
                  <a:lnTo>
                    <a:pt x="297470" y="3489"/>
                  </a:lnTo>
                  <a:lnTo>
                    <a:pt x="270473" y="0"/>
                  </a:lnTo>
                  <a:lnTo>
                    <a:pt x="256805" y="725"/>
                  </a:lnTo>
                  <a:lnTo>
                    <a:pt x="212330" y="19276"/>
                  </a:lnTo>
                  <a:lnTo>
                    <a:pt x="186570" y="79762"/>
                  </a:lnTo>
                  <a:lnTo>
                    <a:pt x="169198" y="32355"/>
                  </a:lnTo>
                  <a:lnTo>
                    <a:pt x="129493" y="3468"/>
                  </a:lnTo>
                  <a:lnTo>
                    <a:pt x="102495" y="0"/>
                  </a:lnTo>
                  <a:lnTo>
                    <a:pt x="88829" y="722"/>
                  </a:lnTo>
                  <a:lnTo>
                    <a:pt x="44353" y="19276"/>
                  </a:lnTo>
                  <a:lnTo>
                    <a:pt x="1749" y="126418"/>
                  </a:lnTo>
                  <a:lnTo>
                    <a:pt x="0" y="136558"/>
                  </a:lnTo>
                  <a:lnTo>
                    <a:pt x="1934" y="146347"/>
                  </a:lnTo>
                  <a:lnTo>
                    <a:pt x="7179" y="154836"/>
                  </a:lnTo>
                  <a:lnTo>
                    <a:pt x="18970" y="162774"/>
                  </a:lnTo>
                  <a:lnTo>
                    <a:pt x="31418" y="163655"/>
                  </a:lnTo>
                  <a:lnTo>
                    <a:pt x="35083" y="159989"/>
                  </a:lnTo>
                  <a:lnTo>
                    <a:pt x="35083" y="150938"/>
                  </a:lnTo>
                  <a:lnTo>
                    <a:pt x="31418" y="147272"/>
                  </a:lnTo>
                  <a:lnTo>
                    <a:pt x="22305" y="146241"/>
                  </a:lnTo>
                  <a:lnTo>
                    <a:pt x="17264" y="143415"/>
                  </a:lnTo>
                  <a:lnTo>
                    <a:pt x="52674" y="35092"/>
                  </a:lnTo>
                  <a:lnTo>
                    <a:pt x="91326" y="16952"/>
                  </a:lnTo>
                  <a:lnTo>
                    <a:pt x="113670" y="16957"/>
                  </a:lnTo>
                  <a:lnTo>
                    <a:pt x="149027" y="31167"/>
                  </a:lnTo>
                  <a:lnTo>
                    <a:pt x="177853" y="103981"/>
                  </a:lnTo>
                  <a:lnTo>
                    <a:pt x="169730" y="126418"/>
                  </a:lnTo>
                  <a:lnTo>
                    <a:pt x="167976" y="136559"/>
                  </a:lnTo>
                  <a:lnTo>
                    <a:pt x="169909" y="146350"/>
                  </a:lnTo>
                  <a:lnTo>
                    <a:pt x="175155" y="154839"/>
                  </a:lnTo>
                  <a:lnTo>
                    <a:pt x="186952" y="162774"/>
                  </a:lnTo>
                  <a:lnTo>
                    <a:pt x="199402" y="163655"/>
                  </a:lnTo>
                  <a:lnTo>
                    <a:pt x="203068" y="159989"/>
                  </a:lnTo>
                  <a:lnTo>
                    <a:pt x="203068" y="150938"/>
                  </a:lnTo>
                  <a:lnTo>
                    <a:pt x="199402" y="147272"/>
                  </a:lnTo>
                  <a:lnTo>
                    <a:pt x="190290" y="146241"/>
                  </a:lnTo>
                  <a:lnTo>
                    <a:pt x="185245" y="143415"/>
                  </a:lnTo>
                  <a:lnTo>
                    <a:pt x="220651" y="35092"/>
                  </a:lnTo>
                  <a:lnTo>
                    <a:pt x="259305" y="16952"/>
                  </a:lnTo>
                  <a:lnTo>
                    <a:pt x="281646" y="16957"/>
                  </a:lnTo>
                  <a:lnTo>
                    <a:pt x="316998" y="31167"/>
                  </a:lnTo>
                  <a:lnTo>
                    <a:pt x="343694" y="98042"/>
                  </a:lnTo>
                  <a:lnTo>
                    <a:pt x="333421" y="126398"/>
                  </a:lnTo>
                  <a:lnTo>
                    <a:pt x="331671" y="136542"/>
                  </a:lnTo>
                  <a:lnTo>
                    <a:pt x="333605" y="146333"/>
                  </a:lnTo>
                  <a:lnTo>
                    <a:pt x="338849" y="154822"/>
                  </a:lnTo>
                  <a:lnTo>
                    <a:pt x="350643" y="162760"/>
                  </a:lnTo>
                  <a:lnTo>
                    <a:pt x="363093" y="163641"/>
                  </a:lnTo>
                  <a:lnTo>
                    <a:pt x="366759" y="159969"/>
                  </a:lnTo>
                  <a:lnTo>
                    <a:pt x="366759" y="150924"/>
                  </a:lnTo>
                  <a:lnTo>
                    <a:pt x="363093" y="147258"/>
                  </a:lnTo>
                  <a:lnTo>
                    <a:pt x="353981" y="146221"/>
                  </a:lnTo>
                  <a:lnTo>
                    <a:pt x="348936" y="143402"/>
                  </a:lnTo>
                  <a:lnTo>
                    <a:pt x="384335" y="35133"/>
                  </a:lnTo>
                  <a:lnTo>
                    <a:pt x="434177" y="16409"/>
                  </a:lnTo>
                  <a:lnTo>
                    <a:pt x="456003" y="19363"/>
                  </a:lnTo>
                  <a:lnTo>
                    <a:pt x="476593" y="28225"/>
                  </a:lnTo>
                  <a:lnTo>
                    <a:pt x="484020" y="35133"/>
                  </a:lnTo>
                  <a:lnTo>
                    <a:pt x="509521" y="103988"/>
                  </a:lnTo>
                  <a:lnTo>
                    <a:pt x="501399" y="126418"/>
                  </a:lnTo>
                  <a:lnTo>
                    <a:pt x="499652" y="136558"/>
                  </a:lnTo>
                  <a:lnTo>
                    <a:pt x="501588" y="146347"/>
                  </a:lnTo>
                  <a:lnTo>
                    <a:pt x="506833" y="154836"/>
                  </a:lnTo>
                  <a:lnTo>
                    <a:pt x="518620" y="162774"/>
                  </a:lnTo>
                  <a:lnTo>
                    <a:pt x="531071" y="163655"/>
                  </a:lnTo>
                  <a:lnTo>
                    <a:pt x="534736" y="159989"/>
                  </a:lnTo>
                  <a:lnTo>
                    <a:pt x="534736" y="150938"/>
                  </a:lnTo>
                  <a:lnTo>
                    <a:pt x="531071" y="147272"/>
                  </a:lnTo>
                  <a:lnTo>
                    <a:pt x="521958" y="146241"/>
                  </a:lnTo>
                  <a:lnTo>
                    <a:pt x="516914" y="143415"/>
                  </a:lnTo>
                  <a:lnTo>
                    <a:pt x="552326" y="35092"/>
                  </a:lnTo>
                  <a:lnTo>
                    <a:pt x="602165" y="16368"/>
                  </a:lnTo>
                  <a:lnTo>
                    <a:pt x="623999" y="19322"/>
                  </a:lnTo>
                  <a:lnTo>
                    <a:pt x="644605" y="28184"/>
                  </a:lnTo>
                  <a:lnTo>
                    <a:pt x="651977" y="35092"/>
                  </a:lnTo>
                  <a:lnTo>
                    <a:pt x="689587" y="137272"/>
                  </a:lnTo>
                  <a:lnTo>
                    <a:pt x="687403" y="143388"/>
                  </a:lnTo>
                  <a:lnTo>
                    <a:pt x="677779" y="147238"/>
                  </a:lnTo>
                  <a:lnTo>
                    <a:pt x="673274" y="147238"/>
                  </a:lnTo>
                  <a:lnTo>
                    <a:pt x="669588" y="150904"/>
                  </a:lnTo>
                  <a:lnTo>
                    <a:pt x="669588" y="159955"/>
                  </a:lnTo>
                  <a:lnTo>
                    <a:pt x="673274" y="163621"/>
                  </a:lnTo>
                  <a:lnTo>
                    <a:pt x="685697" y="162747"/>
                  </a:lnTo>
                  <a:lnTo>
                    <a:pt x="697494" y="154804"/>
                  </a:lnTo>
                  <a:lnTo>
                    <a:pt x="702736" y="146322"/>
                  </a:lnTo>
                  <a:lnTo>
                    <a:pt x="704663" y="136541"/>
                  </a:lnTo>
                  <a:lnTo>
                    <a:pt x="702898" y="126412"/>
                  </a:lnTo>
                  <a:lnTo>
                    <a:pt x="668837" y="32376"/>
                  </a:lnTo>
                  <a:lnTo>
                    <a:pt x="628841" y="3691"/>
                  </a:lnTo>
                  <a:lnTo>
                    <a:pt x="60215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27" name="object 2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109467" y="5039507"/>
              <a:ext cx="98292" cy="98295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076983" y="5244289"/>
              <a:ext cx="163390" cy="196591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6033040" y="4320826"/>
            <a:ext cx="2359819" cy="935545"/>
          </a:xfrm>
          <a:prstGeom prst="rect">
            <a:avLst/>
          </a:prstGeom>
        </p:spPr>
        <p:txBody>
          <a:bodyPr vert="horz" wrap="square" lIns="0" tIns="20479" rIns="0" bIns="0" rtlCol="0">
            <a:spAutoFit/>
          </a:bodyPr>
          <a:lstStyle/>
          <a:p>
            <a:pPr marL="9525" marR="3810">
              <a:lnSpc>
                <a:spcPct val="91500"/>
              </a:lnSpc>
              <a:spcBef>
                <a:spcPts val="161"/>
              </a:spcBef>
            </a:pPr>
            <a:r>
              <a:rPr sz="825" spc="-15" dirty="0">
                <a:solidFill>
                  <a:srgbClr val="5AA1AD"/>
                </a:solidFill>
                <a:latin typeface="Trebuchet MS"/>
                <a:cs typeface="Trebuchet MS"/>
              </a:rPr>
              <a:t>Incluir</a:t>
            </a:r>
            <a:r>
              <a:rPr sz="825" spc="-56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5AA1AD"/>
                </a:solidFill>
                <a:latin typeface="Trebuchet MS"/>
                <a:cs typeface="Trebuchet MS"/>
              </a:rPr>
              <a:t>a</a:t>
            </a:r>
            <a:r>
              <a:rPr sz="825" spc="-56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5AA1AD"/>
                </a:solidFill>
                <a:latin typeface="Trebuchet MS"/>
                <a:cs typeface="Trebuchet MS"/>
              </a:rPr>
              <a:t>las</a:t>
            </a:r>
            <a:r>
              <a:rPr sz="825" spc="-49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5AA1AD"/>
                </a:solidFill>
                <a:latin typeface="Trebuchet MS"/>
                <a:cs typeface="Trebuchet MS"/>
              </a:rPr>
              <a:t>familias</a:t>
            </a:r>
            <a:r>
              <a:rPr sz="825" spc="-64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5AA1AD"/>
                </a:solidFill>
                <a:latin typeface="Trebuchet MS"/>
                <a:cs typeface="Trebuchet MS"/>
              </a:rPr>
              <a:t>en</a:t>
            </a:r>
            <a:r>
              <a:rPr sz="825" spc="-56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5AA1AD"/>
                </a:solidFill>
                <a:latin typeface="Trebuchet MS"/>
                <a:cs typeface="Trebuchet MS"/>
              </a:rPr>
              <a:t>las</a:t>
            </a:r>
            <a:r>
              <a:rPr sz="825" spc="-49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5AA1AD"/>
                </a:solidFill>
                <a:latin typeface="Trebuchet MS"/>
                <a:cs typeface="Trebuchet MS"/>
              </a:rPr>
              <a:t>estrategias</a:t>
            </a:r>
            <a:r>
              <a:rPr sz="825" spc="-75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5AA1AD"/>
                </a:solidFill>
                <a:latin typeface="Trebuchet MS"/>
                <a:cs typeface="Trebuchet MS"/>
              </a:rPr>
              <a:t>de </a:t>
            </a:r>
            <a:r>
              <a:rPr sz="825" spc="-30" dirty="0">
                <a:solidFill>
                  <a:srgbClr val="5AA1AD"/>
                </a:solidFill>
                <a:latin typeface="Trebuchet MS"/>
                <a:cs typeface="Trebuchet MS"/>
              </a:rPr>
              <a:t>digitalización:</a:t>
            </a:r>
            <a:r>
              <a:rPr sz="825" spc="-75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23" dirty="0">
                <a:solidFill>
                  <a:srgbClr val="5AA1AD"/>
                </a:solidFill>
                <a:latin typeface="Trebuchet MS"/>
                <a:cs typeface="Trebuchet MS"/>
              </a:rPr>
              <a:t>Fortalecer</a:t>
            </a:r>
            <a:r>
              <a:rPr sz="825" spc="-30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5AA1AD"/>
                </a:solidFill>
                <a:latin typeface="Trebuchet MS"/>
                <a:cs typeface="Trebuchet MS"/>
              </a:rPr>
              <a:t>las</a:t>
            </a:r>
            <a:r>
              <a:rPr sz="825" spc="-26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5AA1AD"/>
                </a:solidFill>
                <a:latin typeface="Trebuchet MS"/>
                <a:cs typeface="Trebuchet MS"/>
              </a:rPr>
              <a:t>acciones</a:t>
            </a:r>
            <a:r>
              <a:rPr sz="825" spc="-45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5AA1AD"/>
                </a:solidFill>
                <a:latin typeface="Trebuchet MS"/>
                <a:cs typeface="Trebuchet MS"/>
              </a:rPr>
              <a:t>dirigidas</a:t>
            </a:r>
            <a:r>
              <a:rPr sz="825" spc="-64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5AA1AD"/>
                </a:solidFill>
                <a:latin typeface="Trebuchet MS"/>
                <a:cs typeface="Trebuchet MS"/>
              </a:rPr>
              <a:t>a</a:t>
            </a:r>
            <a:r>
              <a:rPr sz="825" spc="-23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5AA1AD"/>
                </a:solidFill>
                <a:latin typeface="Trebuchet MS"/>
                <a:cs typeface="Trebuchet MS"/>
              </a:rPr>
              <a:t>las </a:t>
            </a:r>
            <a:r>
              <a:rPr sz="825" spc="-23" dirty="0">
                <a:solidFill>
                  <a:srgbClr val="5AA1AD"/>
                </a:solidFill>
                <a:latin typeface="Trebuchet MS"/>
                <a:cs typeface="Trebuchet MS"/>
              </a:rPr>
              <a:t>familias,</a:t>
            </a:r>
            <a:r>
              <a:rPr sz="825" spc="-75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5AA1AD"/>
                </a:solidFill>
                <a:latin typeface="Trebuchet MS"/>
                <a:cs typeface="Trebuchet MS"/>
              </a:rPr>
              <a:t>ya</a:t>
            </a:r>
            <a:r>
              <a:rPr sz="825" spc="-56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que</a:t>
            </a:r>
            <a:r>
              <a:rPr sz="825" spc="-68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5AA1AD"/>
                </a:solidFill>
                <a:latin typeface="Trebuchet MS"/>
                <a:cs typeface="Trebuchet MS"/>
              </a:rPr>
              <a:t>su</a:t>
            </a:r>
            <a:r>
              <a:rPr sz="825" spc="-53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percepción</a:t>
            </a:r>
            <a:r>
              <a:rPr sz="825" spc="-64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38" dirty="0">
                <a:solidFill>
                  <a:srgbClr val="5AA1AD"/>
                </a:solidFill>
                <a:latin typeface="Trebuchet MS"/>
                <a:cs typeface="Trebuchet MS"/>
              </a:rPr>
              <a:t>y</a:t>
            </a:r>
            <a:r>
              <a:rPr sz="825" spc="-56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participación </a:t>
            </a:r>
            <a:r>
              <a:rPr sz="825" spc="-26" dirty="0">
                <a:solidFill>
                  <a:srgbClr val="5AA1AD"/>
                </a:solidFill>
                <a:latin typeface="Trebuchet MS"/>
                <a:cs typeface="Trebuchet MS"/>
              </a:rPr>
              <a:t>influyen</a:t>
            </a:r>
            <a:r>
              <a:rPr sz="825" spc="-75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5AA1AD"/>
                </a:solidFill>
                <a:latin typeface="Trebuchet MS"/>
                <a:cs typeface="Trebuchet MS"/>
              </a:rPr>
              <a:t>en</a:t>
            </a:r>
            <a:r>
              <a:rPr sz="825" spc="-60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34" dirty="0">
                <a:solidFill>
                  <a:srgbClr val="5AA1AD"/>
                </a:solidFill>
                <a:latin typeface="Trebuchet MS"/>
                <a:cs typeface="Trebuchet MS"/>
              </a:rPr>
              <a:t>el</a:t>
            </a:r>
            <a:r>
              <a:rPr sz="825" spc="-53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38" dirty="0">
                <a:solidFill>
                  <a:srgbClr val="5AA1AD"/>
                </a:solidFill>
                <a:latin typeface="Trebuchet MS"/>
                <a:cs typeface="Trebuchet MS"/>
              </a:rPr>
              <a:t>éxito</a:t>
            </a:r>
            <a:r>
              <a:rPr sz="825" spc="-64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de</a:t>
            </a:r>
            <a:r>
              <a:rPr sz="825" spc="-68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9" dirty="0">
                <a:solidFill>
                  <a:srgbClr val="5AA1AD"/>
                </a:solidFill>
                <a:latin typeface="Trebuchet MS"/>
                <a:cs typeface="Trebuchet MS"/>
              </a:rPr>
              <a:t>la</a:t>
            </a:r>
            <a:r>
              <a:rPr sz="825" spc="-60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26" dirty="0">
                <a:solidFill>
                  <a:srgbClr val="5AA1AD"/>
                </a:solidFill>
                <a:latin typeface="Trebuchet MS"/>
                <a:cs typeface="Trebuchet MS"/>
              </a:rPr>
              <a:t>digitalización</a:t>
            </a:r>
            <a:r>
              <a:rPr sz="825" spc="-83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educativa.</a:t>
            </a:r>
            <a:endParaRPr sz="825">
              <a:latin typeface="Trebuchet MS"/>
              <a:cs typeface="Trebuchet MS"/>
            </a:endParaRPr>
          </a:p>
          <a:p>
            <a:pPr>
              <a:spcBef>
                <a:spcPts val="660"/>
              </a:spcBef>
            </a:pPr>
            <a:endParaRPr sz="825">
              <a:latin typeface="Trebuchet MS"/>
              <a:cs typeface="Trebuchet MS"/>
            </a:endParaRPr>
          </a:p>
          <a:p>
            <a:pPr marL="9525" marR="120968">
              <a:lnSpc>
                <a:spcPts val="907"/>
              </a:lnSpc>
              <a:spcBef>
                <a:spcPts val="4"/>
              </a:spcBef>
            </a:pPr>
            <a:r>
              <a:rPr sz="825" dirty="0">
                <a:solidFill>
                  <a:srgbClr val="5AA1AD"/>
                </a:solidFill>
                <a:latin typeface="Trebuchet MS"/>
                <a:cs typeface="Trebuchet MS"/>
              </a:rPr>
              <a:t>Impulsar</a:t>
            </a:r>
            <a:r>
              <a:rPr sz="825" spc="-53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dirty="0">
                <a:solidFill>
                  <a:srgbClr val="5AA1AD"/>
                </a:solidFill>
                <a:latin typeface="Trebuchet MS"/>
                <a:cs typeface="Trebuchet MS"/>
              </a:rPr>
              <a:t>campañas</a:t>
            </a:r>
            <a:r>
              <a:rPr sz="825" spc="-49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de</a:t>
            </a:r>
            <a:r>
              <a:rPr sz="825" spc="-53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23" dirty="0">
                <a:solidFill>
                  <a:srgbClr val="5AA1AD"/>
                </a:solidFill>
                <a:latin typeface="Trebuchet MS"/>
                <a:cs typeface="Trebuchet MS"/>
              </a:rPr>
              <a:t>alfabetización</a:t>
            </a:r>
            <a:r>
              <a:rPr sz="825" spc="-64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30" dirty="0">
                <a:solidFill>
                  <a:srgbClr val="5AA1AD"/>
                </a:solidFill>
                <a:latin typeface="Trebuchet MS"/>
                <a:cs typeface="Trebuchet MS"/>
              </a:rPr>
              <a:t>digital</a:t>
            </a:r>
            <a:r>
              <a:rPr sz="825" spc="-64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5AA1AD"/>
                </a:solidFill>
                <a:latin typeface="Trebuchet MS"/>
                <a:cs typeface="Trebuchet MS"/>
              </a:rPr>
              <a:t>para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padres,</a:t>
            </a:r>
            <a:r>
              <a:rPr sz="825" spc="-71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5AA1AD"/>
                </a:solidFill>
                <a:latin typeface="Trebuchet MS"/>
                <a:cs typeface="Trebuchet MS"/>
              </a:rPr>
              <a:t>especialmente</a:t>
            </a:r>
            <a:r>
              <a:rPr sz="825" spc="-68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15" dirty="0">
                <a:solidFill>
                  <a:srgbClr val="5AA1AD"/>
                </a:solidFill>
                <a:latin typeface="Trebuchet MS"/>
                <a:cs typeface="Trebuchet MS"/>
              </a:rPr>
              <a:t>en</a:t>
            </a:r>
            <a:r>
              <a:rPr sz="825" spc="-45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entornos</a:t>
            </a:r>
            <a:r>
              <a:rPr sz="825" spc="-68" dirty="0">
                <a:solidFill>
                  <a:srgbClr val="5AA1AD"/>
                </a:solidFill>
                <a:latin typeface="Trebuchet MS"/>
                <a:cs typeface="Trebuchet MS"/>
              </a:rPr>
              <a:t> </a:t>
            </a:r>
            <a:r>
              <a:rPr sz="825" spc="-8" dirty="0">
                <a:solidFill>
                  <a:srgbClr val="5AA1AD"/>
                </a:solidFill>
                <a:latin typeface="Trebuchet MS"/>
                <a:cs typeface="Trebuchet MS"/>
              </a:rPr>
              <a:t>vulnerables.</a:t>
            </a:r>
            <a:endParaRPr sz="825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BD3B586-B059-82BA-21A7-A0F8814D8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600" y="1196752"/>
            <a:ext cx="8057841" cy="4532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457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556B81-8989-5A47-D062-CE00EFD36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/>
          <a:p>
            <a:r>
              <a:rPr lang="es-ES" sz="2000" dirty="0">
                <a:solidFill>
                  <a:schemeClr val="bg1"/>
                </a:solidFill>
              </a:rPr>
              <a:t>PLAN DE EVALUACIÓN (ELEMENTOS COMUNES) 2021-2027</a:t>
            </a:r>
            <a:br>
              <a:rPr lang="es-ES" sz="2000" dirty="0">
                <a:solidFill>
                  <a:schemeClr val="bg1"/>
                </a:solidFill>
              </a:rPr>
            </a:br>
            <a:r>
              <a:rPr lang="es-ES" sz="2000" dirty="0">
                <a:solidFill>
                  <a:schemeClr val="bg1"/>
                </a:solidFill>
              </a:rPr>
              <a:t>PROPUESTA DE MODIFICACIÓN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57B21BA-4309-9F2A-52B9-95622C80C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2</a:t>
            </a:fld>
            <a:endParaRPr lang="es-E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453B6969-AE0C-614B-30D3-980D4F3C5C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960846"/>
              </p:ext>
            </p:extLst>
          </p:nvPr>
        </p:nvGraphicFramePr>
        <p:xfrm>
          <a:off x="1691690" y="1556792"/>
          <a:ext cx="6120670" cy="4968554"/>
        </p:xfrm>
        <a:graphic>
          <a:graphicData uri="http://schemas.openxmlformats.org/drawingml/2006/table">
            <a:tbl>
              <a:tblPr firstRow="1" firstCol="1" bandRow="1"/>
              <a:tblGrid>
                <a:gridCol w="2237742">
                  <a:extLst>
                    <a:ext uri="{9D8B030D-6E8A-4147-A177-3AD203B41FA5}">
                      <a16:colId xmlns:a16="http://schemas.microsoft.com/office/drawing/2014/main" val="2145089319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1211357762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4004355390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2772788244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3058499165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4042491138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3437489557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3827387135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2588520674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3338009709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221241445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4267988675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4108029873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3838698135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1678007489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2703513786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506410832"/>
                    </a:ext>
                  </a:extLst>
                </a:gridCol>
                <a:gridCol w="138409">
                  <a:extLst>
                    <a:ext uri="{9D8B030D-6E8A-4147-A177-3AD203B41FA5}">
                      <a16:colId xmlns:a16="http://schemas.microsoft.com/office/drawing/2014/main" val="1146769461"/>
                    </a:ext>
                  </a:extLst>
                </a:gridCol>
                <a:gridCol w="138943">
                  <a:extLst>
                    <a:ext uri="{9D8B030D-6E8A-4147-A177-3AD203B41FA5}">
                      <a16:colId xmlns:a16="http://schemas.microsoft.com/office/drawing/2014/main" val="1824858835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71484828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2028859615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1858414294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2493397857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3967011211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2658341978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2254339932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2669110501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2894327260"/>
                    </a:ext>
                  </a:extLst>
                </a:gridCol>
                <a:gridCol w="138676">
                  <a:extLst>
                    <a:ext uri="{9D8B030D-6E8A-4147-A177-3AD203B41FA5}">
                      <a16:colId xmlns:a16="http://schemas.microsoft.com/office/drawing/2014/main" val="3042420287"/>
                    </a:ext>
                  </a:extLst>
                </a:gridCol>
              </a:tblGrid>
              <a:tr h="6258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Informes Seguimiento y Análisis Sectorial</a:t>
                      </a:r>
                      <a:endParaRPr lang="es-E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2023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2024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2025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2026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2027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2028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2029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127170"/>
                  </a:ext>
                </a:extLst>
              </a:tr>
              <a:tr h="4718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Evaluación de seguimiento y análisis del sector de la I+D+i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45274"/>
                  </a:ext>
                </a:extLst>
              </a:tr>
              <a:tr h="529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Evaluación de seguimiento y análisis del sector de las TIC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304398"/>
                  </a:ext>
                </a:extLst>
              </a:tr>
              <a:tr h="491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Evaluación de seguimiento y análisis del sector de las pymes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7332208"/>
                  </a:ext>
                </a:extLst>
              </a:tr>
              <a:tr h="529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Evaluación de seguimiento y análisis del sector energético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9490434"/>
                  </a:ext>
                </a:extLst>
              </a:tr>
              <a:tr h="539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Evaluación de seguimiento y análisis sectorial de la transición ecológica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7246351"/>
                  </a:ext>
                </a:extLst>
              </a:tr>
              <a:tr h="539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Evaluación de seguimiento y análisis del sector de la movilidad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7898723"/>
                  </a:ext>
                </a:extLst>
              </a:tr>
              <a:tr h="529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Evaluación de seguimiento y análisis del sector de la educación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408728"/>
                  </a:ext>
                </a:extLst>
              </a:tr>
              <a:tr h="539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Evaluación de seguimiento y análisis del sector de la sanidad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620296"/>
                  </a:ext>
                </a:extLst>
              </a:tr>
              <a:tr h="173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s-ES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12.470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37.410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E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es-E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932" marR="409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62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21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6DD616-15E2-C2FB-B45B-6ACDCED4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864" y="2824336"/>
            <a:ext cx="8229600" cy="2044824"/>
          </a:xfrm>
        </p:spPr>
        <p:txBody>
          <a:bodyPr/>
          <a:lstStyle/>
          <a:p>
            <a:pPr marL="0" indent="0" algn="ctr">
              <a:buNone/>
            </a:pPr>
            <a:r>
              <a:rPr lang="es-ES" b="1" dirty="0"/>
              <a:t>EVALUACIÓN DE IMPACTO DE LA INVERSIÓN FEDER EN LA I+D+I EMPRESARIAL</a:t>
            </a:r>
          </a:p>
          <a:p>
            <a:pPr marL="0" indent="0" algn="ctr">
              <a:buNone/>
            </a:pPr>
            <a:r>
              <a:rPr lang="es-ES" sz="2000" b="1" dirty="0"/>
              <a:t>CONCLUSIONES Y RECOMENDACIONES</a:t>
            </a:r>
          </a:p>
          <a:p>
            <a:pPr marL="0" indent="0" algn="ctr">
              <a:buNone/>
            </a:pPr>
            <a:endParaRPr lang="es-ES" b="1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10BCE7D-C7CC-4968-575C-A737F4E69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8801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7A6BBC-02B6-EEC1-800D-BE933A3B8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rmAutofit/>
          </a:bodyPr>
          <a:lstStyle/>
          <a:p>
            <a:r>
              <a:rPr lang="es-ES" sz="3600" dirty="0">
                <a:solidFill>
                  <a:schemeClr val="bg1"/>
                </a:solidFill>
              </a:rPr>
              <a:t>Objetivos de la evaluación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953FC6-87F6-DEAF-0954-DEDD33C19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340768"/>
            <a:ext cx="8080880" cy="155767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s-ES" sz="2200" b="1" dirty="0">
                <a:solidFill>
                  <a:srgbClr val="1E3485"/>
                </a:solidFill>
              </a:rPr>
              <a:t>Evaluación del impacto de las ayudas públicas estatales y autonómicas 2014-2020 de apoyo a la I+D+I empresarial</a:t>
            </a:r>
            <a:r>
              <a:rPr lang="es-ES" sz="2200" dirty="0">
                <a:solidFill>
                  <a:srgbClr val="1E3485"/>
                </a:solidFill>
              </a:rPr>
              <a:t> por su relevancia en los PO FEDER</a:t>
            </a:r>
            <a:endParaRPr lang="es-ES" dirty="0">
              <a:solidFill>
                <a:srgbClr val="1E3485"/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08A2A76-A217-608B-6478-CBFB73E4F0C5}"/>
              </a:ext>
            </a:extLst>
          </p:cNvPr>
          <p:cNvSpPr txBox="1"/>
          <p:nvPr/>
        </p:nvSpPr>
        <p:spPr>
          <a:xfrm>
            <a:off x="595576" y="2618035"/>
            <a:ext cx="786485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solidFill>
                  <a:srgbClr val="1E3485"/>
                </a:solidFill>
              </a:rPr>
              <a:t>Objetivo: </a:t>
            </a:r>
            <a:r>
              <a:rPr lang="es-ES" sz="2200" dirty="0">
                <a:solidFill>
                  <a:srgbClr val="1E3485"/>
                </a:solidFill>
              </a:rPr>
              <a:t>Determinar si, gracias a las ayudas públicas para I+D+I en 2014-2020, las empresas beneficiarias: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rgbClr val="1E3485"/>
                </a:solidFill>
              </a:rPr>
              <a:t>Aumentaron los recursos para I+D+I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rgbClr val="1E3485"/>
                </a:solidFill>
              </a:rPr>
              <a:t>Generaron más innovaciones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rgbClr val="1E3485"/>
                </a:solidFill>
              </a:rPr>
              <a:t>Reforzaron su estrategia innovadora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s-ES" sz="2200" dirty="0">
              <a:solidFill>
                <a:srgbClr val="1E3485"/>
              </a:solidFill>
            </a:endParaRPr>
          </a:p>
          <a:p>
            <a:r>
              <a:rPr lang="es-ES" sz="2200" dirty="0">
                <a:solidFill>
                  <a:srgbClr val="1E3485"/>
                </a:solidFill>
              </a:rPr>
              <a:t>Analizar la contribución de las ayudas a la reducción de brechas territoriales</a:t>
            </a:r>
            <a:endParaRPr lang="es-ES" dirty="0"/>
          </a:p>
        </p:txBody>
      </p:sp>
      <p:sp>
        <p:nvSpPr>
          <p:cNvPr id="15" name="Marcador de número de diapositiva 14">
            <a:extLst>
              <a:ext uri="{FF2B5EF4-FFF2-40B4-BE49-F238E27FC236}">
                <a16:creationId xmlns:a16="http://schemas.microsoft.com/office/drawing/2014/main" id="{55A2C47C-AFAA-6767-54C8-06500F385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431351"/>
          </a:xfrm>
        </p:spPr>
        <p:txBody>
          <a:bodyPr/>
          <a:lstStyle/>
          <a:p>
            <a:fld id="{7205AE00-500E-424F-82E2-D2A85EF72D1B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E3D346E-79BA-D338-E5B8-9E3ABFEA3A41}"/>
              </a:ext>
            </a:extLst>
          </p:cNvPr>
          <p:cNvSpPr txBox="1"/>
          <p:nvPr/>
        </p:nvSpPr>
        <p:spPr>
          <a:xfrm>
            <a:off x="574410" y="5478904"/>
            <a:ext cx="8462086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s-ES" sz="2200" dirty="0">
                <a:solidFill>
                  <a:srgbClr val="1E3485"/>
                </a:solidFill>
              </a:rPr>
              <a:t>Las ayudas no sustituyeron inversión privada que las empresas hubieran realizado igualmente, sino que </a:t>
            </a:r>
            <a:r>
              <a:rPr lang="es-ES" sz="2200" b="1" dirty="0">
                <a:solidFill>
                  <a:srgbClr val="1E3485"/>
                </a:solidFill>
              </a:rPr>
              <a:t>generaron un gasto adicional real en I+D </a:t>
            </a:r>
          </a:p>
          <a:p>
            <a:endParaRPr lang="es-ES" sz="1800" dirty="0">
              <a:solidFill>
                <a:srgbClr val="1E34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685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CEF8D-E61E-7BEA-AA1A-FCA9A7E2A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4FA81-C9BF-3DC6-80E2-F5E2CE635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>
                <a:solidFill>
                  <a:schemeClr val="bg1"/>
                </a:solidFill>
              </a:rPr>
              <a:t>Efectos sobre los </a:t>
            </a:r>
            <a:r>
              <a:rPr lang="es-ES" sz="3600" dirty="0">
                <a:solidFill>
                  <a:srgbClr val="00FFFF"/>
                </a:solidFill>
              </a:rPr>
              <a:t>recursos</a:t>
            </a:r>
            <a:r>
              <a:rPr lang="es-ES" sz="3600" dirty="0">
                <a:solidFill>
                  <a:schemeClr val="bg1"/>
                </a:solidFill>
              </a:rPr>
              <a:t> </a:t>
            </a:r>
            <a:r>
              <a:rPr lang="es-ES" sz="3600" dirty="0">
                <a:solidFill>
                  <a:srgbClr val="00FFFF"/>
                </a:solidFill>
              </a:rPr>
              <a:t>dedicados a I+D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5B1A01-45B4-26ED-0C2E-DD506D616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724" y="1340768"/>
            <a:ext cx="8579296" cy="47085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>
                <a:solidFill>
                  <a:srgbClr val="1E3485"/>
                </a:solidFill>
              </a:rPr>
              <a:t>Impacto positivo de las ayudas sobre los recursos que las empresas industriales innovadoras dedican a I+D.</a:t>
            </a:r>
          </a:p>
          <a:p>
            <a:pPr marL="0" indent="0">
              <a:buNone/>
            </a:pPr>
            <a:endParaRPr lang="es-ES" sz="2200" dirty="0">
              <a:solidFill>
                <a:srgbClr val="1E3485"/>
              </a:solidFill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BD0327-97CF-17AF-C504-59E0A03D7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10" name="Rectángulo redondeado 8">
            <a:extLst>
              <a:ext uri="{FF2B5EF4-FFF2-40B4-BE49-F238E27FC236}">
                <a16:creationId xmlns:a16="http://schemas.microsoft.com/office/drawing/2014/main" id="{F4F91E77-9FBA-EAD2-9897-FBCFA3212791}"/>
              </a:ext>
            </a:extLst>
          </p:cNvPr>
          <p:cNvSpPr/>
          <p:nvPr/>
        </p:nvSpPr>
        <p:spPr>
          <a:xfrm>
            <a:off x="457200" y="2242115"/>
            <a:ext cx="8477820" cy="1943675"/>
          </a:xfrm>
          <a:prstGeom prst="roundRect">
            <a:avLst>
              <a:gd name="adj" fmla="val 683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algn="ctr"/>
            <a:endParaRPr lang="es-ES" sz="20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11B420D-EF40-EB45-F6AA-68FE2873CEEE}"/>
              </a:ext>
            </a:extLst>
          </p:cNvPr>
          <p:cNvSpPr txBox="1"/>
          <p:nvPr/>
        </p:nvSpPr>
        <p:spPr>
          <a:xfrm>
            <a:off x="560057" y="2337006"/>
            <a:ext cx="845377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u="sng" dirty="0">
                <a:solidFill>
                  <a:srgbClr val="1E3485"/>
                </a:solidFill>
              </a:rPr>
              <a:t>Impacto en recursos económicos:</a:t>
            </a:r>
          </a:p>
          <a:p>
            <a:r>
              <a:rPr lang="es-ES" sz="2200" dirty="0">
                <a:solidFill>
                  <a:srgbClr val="1E3485"/>
                </a:solidFill>
              </a:rPr>
              <a:t>+27 a 29 % probabilidad invertir en I+D; +15 a 20 % esfuerzo privado I+D.</a:t>
            </a:r>
          </a:p>
          <a:p>
            <a:r>
              <a:rPr lang="es-ES" sz="2200" dirty="0">
                <a:solidFill>
                  <a:srgbClr val="1E3485"/>
                </a:solidFill>
              </a:rPr>
              <a:t>Se mantuvo tras finalizar el proyecto: cambio comportamiento inversor.</a:t>
            </a:r>
          </a:p>
          <a:p>
            <a:r>
              <a:rPr lang="es-ES" sz="2200" dirty="0">
                <a:solidFill>
                  <a:srgbClr val="1E3485"/>
                </a:solidFill>
              </a:rPr>
              <a:t>Más intenso en regiones menor nivel desarrollo, pymes, sectores de menor intensidad tecnológica.</a:t>
            </a:r>
          </a:p>
        </p:txBody>
      </p:sp>
      <p:sp>
        <p:nvSpPr>
          <p:cNvPr id="12" name="Rectángulo redondeado 8">
            <a:extLst>
              <a:ext uri="{FF2B5EF4-FFF2-40B4-BE49-F238E27FC236}">
                <a16:creationId xmlns:a16="http://schemas.microsoft.com/office/drawing/2014/main" id="{E3F98AEA-C107-C9EA-302B-486BE13363D0}"/>
              </a:ext>
            </a:extLst>
          </p:cNvPr>
          <p:cNvSpPr/>
          <p:nvPr/>
        </p:nvSpPr>
        <p:spPr>
          <a:xfrm>
            <a:off x="481246" y="4468524"/>
            <a:ext cx="8477820" cy="2123658"/>
          </a:xfrm>
          <a:prstGeom prst="roundRect">
            <a:avLst>
              <a:gd name="adj" fmla="val 683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algn="ctr"/>
            <a:endParaRPr lang="es-ES" sz="20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365D275-8FD5-02A1-614E-0E1EE3386DF5}"/>
              </a:ext>
            </a:extLst>
          </p:cNvPr>
          <p:cNvSpPr txBox="1"/>
          <p:nvPr/>
        </p:nvSpPr>
        <p:spPr>
          <a:xfrm>
            <a:off x="640734" y="4468524"/>
            <a:ext cx="829428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u="sng" dirty="0">
                <a:solidFill>
                  <a:srgbClr val="1E3485"/>
                </a:solidFill>
              </a:rPr>
              <a:t>Impacto en recursos humanos:</a:t>
            </a:r>
          </a:p>
          <a:p>
            <a:r>
              <a:rPr lang="es-ES" sz="2200" dirty="0">
                <a:solidFill>
                  <a:srgbClr val="1E3485"/>
                </a:solidFill>
              </a:rPr>
              <a:t>Incremento del porcentaje de la plantilla dedicada a tareas de I+D.</a:t>
            </a:r>
          </a:p>
          <a:p>
            <a:r>
              <a:rPr lang="es-ES" sz="2200" dirty="0">
                <a:solidFill>
                  <a:srgbClr val="1E3485"/>
                </a:solidFill>
              </a:rPr>
              <a:t>Temporal, tendió a desaparecer al finalizar el proyecto. </a:t>
            </a:r>
          </a:p>
          <a:p>
            <a:pPr algn="just"/>
            <a:r>
              <a:rPr lang="es-ES" sz="2200" dirty="0">
                <a:solidFill>
                  <a:srgbClr val="1E3485"/>
                </a:solidFill>
              </a:rPr>
              <a:t>Más intenso en regiones más desarrolladas y grandes empresas: sugiere dependencia crítica de factores estructurales (disponibilidad de talento cualificado en el entorno, capacidad de organización interna... )</a:t>
            </a:r>
          </a:p>
        </p:txBody>
      </p:sp>
    </p:spTree>
    <p:extLst>
      <p:ext uri="{BB962C8B-B14F-4D97-AF65-F5344CB8AC3E}">
        <p14:creationId xmlns:p14="http://schemas.microsoft.com/office/powerpoint/2010/main" val="294686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9EB37-76B7-F9D5-0D8C-0860A1ED6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redondeado 8">
            <a:extLst>
              <a:ext uri="{FF2B5EF4-FFF2-40B4-BE49-F238E27FC236}">
                <a16:creationId xmlns:a16="http://schemas.microsoft.com/office/drawing/2014/main" id="{498DAE6A-DBFB-8805-1361-44AED584541A}"/>
              </a:ext>
            </a:extLst>
          </p:cNvPr>
          <p:cNvSpPr/>
          <p:nvPr/>
        </p:nvSpPr>
        <p:spPr>
          <a:xfrm>
            <a:off x="481246" y="3933056"/>
            <a:ext cx="8477820" cy="2123658"/>
          </a:xfrm>
          <a:prstGeom prst="roundRect">
            <a:avLst>
              <a:gd name="adj" fmla="val 683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algn="ctr"/>
            <a:endParaRPr lang="es-ES" sz="20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FDC9F92-2F80-0F96-3180-5215ACFAE8B6}"/>
              </a:ext>
            </a:extLst>
          </p:cNvPr>
          <p:cNvSpPr txBox="1"/>
          <p:nvPr/>
        </p:nvSpPr>
        <p:spPr>
          <a:xfrm>
            <a:off x="640734" y="3897630"/>
            <a:ext cx="829428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u="sng" dirty="0">
                <a:solidFill>
                  <a:srgbClr val="1E3485"/>
                </a:solidFill>
              </a:rPr>
              <a:t>Impacto en recursos humanos:</a:t>
            </a:r>
          </a:p>
          <a:p>
            <a:r>
              <a:rPr lang="es-ES" sz="2200" dirty="0">
                <a:solidFill>
                  <a:srgbClr val="1E3485"/>
                </a:solidFill>
              </a:rPr>
              <a:t>Incremento del porcentaje de la plantilla dedicada a tareas de I+D.</a:t>
            </a:r>
          </a:p>
          <a:p>
            <a:r>
              <a:rPr lang="es-ES" sz="2200" dirty="0">
                <a:solidFill>
                  <a:srgbClr val="1E3485"/>
                </a:solidFill>
              </a:rPr>
              <a:t>Temporal, tendió a desaparecer al finalizar el proyecto. </a:t>
            </a:r>
          </a:p>
          <a:p>
            <a:r>
              <a:rPr lang="es-ES" sz="2200" dirty="0">
                <a:solidFill>
                  <a:srgbClr val="1E3485"/>
                </a:solidFill>
              </a:rPr>
              <a:t>Más intenso en regiones más desarrolladas y grandes empresas: sugiere dependencia crítica de factores estructurales (disponibilidad de talento cualificado en el entorno, capacidad de organización interna... )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0AEE442-4BEA-6935-C38B-6355213B9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>
                <a:solidFill>
                  <a:schemeClr val="bg1"/>
                </a:solidFill>
              </a:rPr>
              <a:t>Efectos sobre los </a:t>
            </a:r>
            <a:r>
              <a:rPr lang="es-ES" sz="3600" dirty="0">
                <a:solidFill>
                  <a:srgbClr val="00FFFF"/>
                </a:solidFill>
              </a:rPr>
              <a:t>recursos</a:t>
            </a:r>
            <a:r>
              <a:rPr lang="es-ES" sz="3600" dirty="0">
                <a:solidFill>
                  <a:schemeClr val="bg1"/>
                </a:solidFill>
              </a:rPr>
              <a:t> </a:t>
            </a:r>
            <a:r>
              <a:rPr lang="es-ES" sz="3600" dirty="0">
                <a:solidFill>
                  <a:srgbClr val="00FFFF"/>
                </a:solidFill>
              </a:rPr>
              <a:t>dedicados a I+D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6A69E50-62D3-11F9-D68E-1CBB14B11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6" name="Rectángulo redondeado 8">
            <a:extLst>
              <a:ext uri="{FF2B5EF4-FFF2-40B4-BE49-F238E27FC236}">
                <a16:creationId xmlns:a16="http://schemas.microsoft.com/office/drawing/2014/main" id="{3790D9E9-2093-0658-3DB2-82390838DBF6}"/>
              </a:ext>
            </a:extLst>
          </p:cNvPr>
          <p:cNvSpPr/>
          <p:nvPr/>
        </p:nvSpPr>
        <p:spPr>
          <a:xfrm>
            <a:off x="457200" y="1700808"/>
            <a:ext cx="8477820" cy="1943675"/>
          </a:xfrm>
          <a:prstGeom prst="roundRect">
            <a:avLst>
              <a:gd name="adj" fmla="val 6831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lvl="0"/>
            <a:r>
              <a:rPr lang="es-ES" sz="2200" i="1" dirty="0">
                <a:solidFill>
                  <a:schemeClr val="tx1"/>
                </a:solidFill>
              </a:rPr>
              <a:t>Línea de acción recomendada 1: </a:t>
            </a:r>
          </a:p>
          <a:p>
            <a:pPr lvl="0">
              <a:spcBef>
                <a:spcPts val="600"/>
              </a:spcBef>
            </a:pPr>
            <a:r>
              <a:rPr lang="es-ES" sz="2200" b="1" dirty="0">
                <a:solidFill>
                  <a:schemeClr val="tx1"/>
                </a:solidFill>
              </a:rPr>
              <a:t>Reforzar la capacidad para atraer y retener personal especializado en I+D,</a:t>
            </a:r>
            <a:r>
              <a:rPr lang="es-ES" sz="2200" dirty="0">
                <a:solidFill>
                  <a:schemeClr val="tx1"/>
                </a:solidFill>
              </a:rPr>
              <a:t> con especial atención a las empresas situadas en regiones con un menor nivel de desarrollo y a las pymes.</a:t>
            </a:r>
          </a:p>
        </p:txBody>
      </p:sp>
    </p:spTree>
    <p:extLst>
      <p:ext uri="{BB962C8B-B14F-4D97-AF65-F5344CB8AC3E}">
        <p14:creationId xmlns:p14="http://schemas.microsoft.com/office/powerpoint/2010/main" val="3587075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249B9-D06E-7C9A-333C-C225B7C31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31DB6C-F273-A8CD-59DF-FB8D8E58A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>
                <a:solidFill>
                  <a:schemeClr val="bg1"/>
                </a:solidFill>
              </a:rPr>
              <a:t>Efectos sobre los </a:t>
            </a:r>
            <a:r>
              <a:rPr lang="es-ES" sz="3600" dirty="0">
                <a:solidFill>
                  <a:srgbClr val="00FFFF"/>
                </a:solidFill>
              </a:rPr>
              <a:t>resultados</a:t>
            </a:r>
            <a:r>
              <a:rPr lang="es-ES" sz="3600" dirty="0">
                <a:solidFill>
                  <a:schemeClr val="bg1"/>
                </a:solidFill>
              </a:rPr>
              <a:t> </a:t>
            </a:r>
            <a:r>
              <a:rPr lang="es-ES" sz="3600" dirty="0">
                <a:solidFill>
                  <a:srgbClr val="00FFFF"/>
                </a:solidFill>
              </a:rPr>
              <a:t>innovadores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57419B9-97A2-B806-B854-B5F7C8CE7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14" name="Rectángulo redondeado 8">
            <a:extLst>
              <a:ext uri="{FF2B5EF4-FFF2-40B4-BE49-F238E27FC236}">
                <a16:creationId xmlns:a16="http://schemas.microsoft.com/office/drawing/2014/main" id="{6B51CA4E-8B7B-770A-EF51-8F10493DA749}"/>
              </a:ext>
            </a:extLst>
          </p:cNvPr>
          <p:cNvSpPr/>
          <p:nvPr/>
        </p:nvSpPr>
        <p:spPr>
          <a:xfrm>
            <a:off x="355724" y="3789040"/>
            <a:ext cx="8477820" cy="2480844"/>
          </a:xfrm>
          <a:prstGeom prst="roundRect">
            <a:avLst>
              <a:gd name="adj" fmla="val 683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algn="ctr"/>
            <a:endParaRPr lang="es-ES" sz="20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E726870-BC84-E3B6-49FA-8C15D357E4C8}"/>
              </a:ext>
            </a:extLst>
          </p:cNvPr>
          <p:cNvSpPr txBox="1"/>
          <p:nvPr/>
        </p:nvSpPr>
        <p:spPr>
          <a:xfrm>
            <a:off x="531929" y="3861048"/>
            <a:ext cx="835704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u="sng" dirty="0">
                <a:solidFill>
                  <a:srgbClr val="1E3485"/>
                </a:solidFill>
              </a:rPr>
              <a:t>Impacto en innovación de proceso:</a:t>
            </a:r>
          </a:p>
          <a:p>
            <a:pPr algn="just"/>
            <a:r>
              <a:rPr lang="es-ES" sz="2200" dirty="0">
                <a:solidFill>
                  <a:srgbClr val="1E3485"/>
                </a:solidFill>
                <a:sym typeface="Symbol" panose="05050102010706020507" pitchFamily="18" charset="2"/>
              </a:rPr>
              <a:t>Activación </a:t>
            </a:r>
            <a:r>
              <a:rPr lang="es-ES" sz="2200" dirty="0">
                <a:solidFill>
                  <a:srgbClr val="1E3485"/>
                </a:solidFill>
              </a:rPr>
              <a:t>(+10 a 15 %)</a:t>
            </a:r>
          </a:p>
          <a:p>
            <a:r>
              <a:rPr lang="es-ES" sz="2200" dirty="0">
                <a:solidFill>
                  <a:srgbClr val="1E3485"/>
                </a:solidFill>
              </a:rPr>
              <a:t>Tendió a diluirse —incluso revertirse— tras finalizar el apoyo: puede reflejar el carácter único y costoso de muchas innovaciones de proceso.</a:t>
            </a:r>
          </a:p>
          <a:p>
            <a:pPr lvl="0"/>
            <a:r>
              <a:rPr lang="es-ES" sz="2200" dirty="0">
                <a:solidFill>
                  <a:srgbClr val="1E3485"/>
                </a:solidFill>
              </a:rPr>
              <a:t>Retroceso más acusado en menor nivel desarrollo y pymes: puede reflejar la dependencia de condiciones estructurales, como la capacidad empresarial de movilizar recursos financieros propios y externos.</a:t>
            </a:r>
          </a:p>
        </p:txBody>
      </p:sp>
      <p:sp>
        <p:nvSpPr>
          <p:cNvPr id="21" name="Rectángulo redondeado 8">
            <a:extLst>
              <a:ext uri="{FF2B5EF4-FFF2-40B4-BE49-F238E27FC236}">
                <a16:creationId xmlns:a16="http://schemas.microsoft.com/office/drawing/2014/main" id="{2B827288-A820-0ACA-20D7-053773E6F169}"/>
              </a:ext>
            </a:extLst>
          </p:cNvPr>
          <p:cNvSpPr/>
          <p:nvPr/>
        </p:nvSpPr>
        <p:spPr>
          <a:xfrm>
            <a:off x="356174" y="1700808"/>
            <a:ext cx="8477820" cy="1943675"/>
          </a:xfrm>
          <a:prstGeom prst="roundRect">
            <a:avLst>
              <a:gd name="adj" fmla="val 6831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lvl="0"/>
            <a:r>
              <a:rPr lang="es-ES" sz="2200" i="1" dirty="0">
                <a:solidFill>
                  <a:schemeClr val="tx1"/>
                </a:solidFill>
              </a:rPr>
              <a:t>Línea de acción recomendada 2: </a:t>
            </a:r>
          </a:p>
          <a:p>
            <a:pPr lvl="0">
              <a:spcBef>
                <a:spcPts val="600"/>
              </a:spcBef>
            </a:pPr>
            <a:r>
              <a:rPr lang="es-ES" sz="2200" b="1" dirty="0">
                <a:solidFill>
                  <a:schemeClr val="tx1"/>
                </a:solidFill>
              </a:rPr>
              <a:t>Apoyar la innovación de proceso en las regiones con menor nivel de desarrollo y en las pymes, </a:t>
            </a:r>
            <a:r>
              <a:rPr lang="es-ES" sz="2200" dirty="0">
                <a:solidFill>
                  <a:schemeClr val="tx1"/>
                </a:solidFill>
              </a:rPr>
              <a:t>mediante instrumentos que faciliten el acceso a la financiación.</a:t>
            </a:r>
          </a:p>
        </p:txBody>
      </p:sp>
    </p:spTree>
    <p:extLst>
      <p:ext uri="{BB962C8B-B14F-4D97-AF65-F5344CB8AC3E}">
        <p14:creationId xmlns:p14="http://schemas.microsoft.com/office/powerpoint/2010/main" val="579195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381BC-F00E-4E89-D118-E2CD7F50F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DC8660-3C76-7C7E-4B73-F3ACAD439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>
                <a:solidFill>
                  <a:schemeClr val="bg1"/>
                </a:solidFill>
              </a:rPr>
              <a:t>Efectos sobre los </a:t>
            </a:r>
            <a:r>
              <a:rPr lang="es-ES" sz="3600" dirty="0">
                <a:solidFill>
                  <a:srgbClr val="00FFFF"/>
                </a:solidFill>
              </a:rPr>
              <a:t>resultados</a:t>
            </a:r>
            <a:r>
              <a:rPr lang="es-ES" sz="3600" dirty="0">
                <a:solidFill>
                  <a:schemeClr val="bg1"/>
                </a:solidFill>
              </a:rPr>
              <a:t> </a:t>
            </a:r>
            <a:r>
              <a:rPr lang="es-ES" sz="3600" dirty="0">
                <a:solidFill>
                  <a:srgbClr val="00FFFF"/>
                </a:solidFill>
              </a:rPr>
              <a:t>innovadores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57169C-0632-9C6F-B35B-40E34C8B7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724" y="1340768"/>
            <a:ext cx="8579296" cy="47085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>
                <a:solidFill>
                  <a:srgbClr val="1E3485"/>
                </a:solidFill>
              </a:rPr>
              <a:t>Impacto positivo en la innovación de producto y de proceso </a:t>
            </a:r>
            <a:r>
              <a:rPr lang="es-ES" sz="2400" dirty="0">
                <a:solidFill>
                  <a:srgbClr val="1E3485"/>
                </a:solidFill>
              </a:rPr>
              <a:t>de las empresas industriales innovadoras.</a:t>
            </a:r>
            <a:r>
              <a:rPr lang="es-ES" sz="2400" b="1" dirty="0">
                <a:solidFill>
                  <a:srgbClr val="1E3485"/>
                </a:solidFill>
              </a:rPr>
              <a:t> </a:t>
            </a:r>
            <a:endParaRPr lang="es-ES" sz="2200" b="1" dirty="0">
              <a:solidFill>
                <a:srgbClr val="1E3485"/>
              </a:solidFill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938B01C-F0B4-4C56-9FEE-D70F1A9A6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15B7D38-DD4E-A8E2-2E94-D7AA3932A1F5}"/>
              </a:ext>
            </a:extLst>
          </p:cNvPr>
          <p:cNvSpPr txBox="1"/>
          <p:nvPr/>
        </p:nvSpPr>
        <p:spPr>
          <a:xfrm>
            <a:off x="4814136" y="1703930"/>
            <a:ext cx="3872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1E3485"/>
                </a:solidFill>
              </a:rPr>
              <a:t>Sin efecto sobre patentes.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434F0C6F-A31F-885C-77CD-F4EA25346522}"/>
              </a:ext>
            </a:extLst>
          </p:cNvPr>
          <p:cNvGrpSpPr/>
          <p:nvPr/>
        </p:nvGrpSpPr>
        <p:grpSpPr>
          <a:xfrm>
            <a:off x="444035" y="2194863"/>
            <a:ext cx="8376435" cy="1116256"/>
            <a:chOff x="412689" y="1732696"/>
            <a:chExt cx="8507288" cy="2075309"/>
          </a:xfrm>
        </p:grpSpPr>
        <p:sp>
          <p:nvSpPr>
            <p:cNvPr id="9" name="Rectángulo redondeado 8">
              <a:extLst>
                <a:ext uri="{FF2B5EF4-FFF2-40B4-BE49-F238E27FC236}">
                  <a16:creationId xmlns:a16="http://schemas.microsoft.com/office/drawing/2014/main" id="{5E985B54-4E1A-4FA4-5DF8-E7006E95BC69}"/>
                </a:ext>
              </a:extLst>
            </p:cNvPr>
            <p:cNvSpPr/>
            <p:nvPr/>
          </p:nvSpPr>
          <p:spPr>
            <a:xfrm>
              <a:off x="412689" y="1732696"/>
              <a:ext cx="8507288" cy="2075305"/>
            </a:xfrm>
            <a:prstGeom prst="roundRect">
              <a:avLst>
                <a:gd name="adj" fmla="val 6831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bIns="72000" rtlCol="0" anchor="ctr"/>
            <a:lstStyle/>
            <a:p>
              <a:pPr algn="ctr"/>
              <a:endParaRPr lang="es-ES" sz="200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4C70A5C-BEA5-FE83-F1C7-B05D5299EB38}"/>
                </a:ext>
              </a:extLst>
            </p:cNvPr>
            <p:cNvSpPr txBox="1"/>
            <p:nvPr/>
          </p:nvSpPr>
          <p:spPr>
            <a:xfrm>
              <a:off x="547877" y="1748053"/>
              <a:ext cx="8212449" cy="2059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ES" sz="2200" dirty="0">
                  <a:solidFill>
                    <a:srgbClr val="1E3485"/>
                  </a:solidFill>
                </a:rPr>
                <a:t>Sugiere que las ayudas han sido eficaces para estimular la innovación adaptativa, pero que está por desarrollar su potencial para generar innovación patentable.</a:t>
              </a:r>
            </a:p>
          </p:txBody>
        </p:sp>
      </p:grpSp>
      <p:sp>
        <p:nvSpPr>
          <p:cNvPr id="13" name="Rectángulo redondeado 8">
            <a:extLst>
              <a:ext uri="{FF2B5EF4-FFF2-40B4-BE49-F238E27FC236}">
                <a16:creationId xmlns:a16="http://schemas.microsoft.com/office/drawing/2014/main" id="{FE9984E2-9601-B858-B875-C217EFBBF4EB}"/>
              </a:ext>
            </a:extLst>
          </p:cNvPr>
          <p:cNvSpPr/>
          <p:nvPr/>
        </p:nvSpPr>
        <p:spPr>
          <a:xfrm>
            <a:off x="457199" y="4433320"/>
            <a:ext cx="8375665" cy="2150041"/>
          </a:xfrm>
          <a:prstGeom prst="roundRect">
            <a:avLst>
              <a:gd name="adj" fmla="val 6831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marL="266700" algn="just">
              <a:tabLst>
                <a:tab pos="266700" algn="l"/>
              </a:tabLst>
            </a:pPr>
            <a:r>
              <a:rPr lang="es-ES" sz="2200" i="1" dirty="0">
                <a:solidFill>
                  <a:schemeClr val="tx1"/>
                </a:solidFill>
              </a:rPr>
              <a:t>Línea de acción recomendada 3: </a:t>
            </a:r>
          </a:p>
          <a:p>
            <a:pPr marL="266700" algn="just">
              <a:spcBef>
                <a:spcPts val="600"/>
              </a:spcBef>
              <a:tabLst>
                <a:tab pos="266700" algn="l"/>
              </a:tabLst>
            </a:pPr>
            <a:r>
              <a:rPr lang="es-ES" sz="2200" b="1" dirty="0">
                <a:solidFill>
                  <a:schemeClr val="tx1"/>
                </a:solidFill>
              </a:rPr>
              <a:t>Impulsar la innovación nueva para el mercado y su protección,</a:t>
            </a:r>
            <a:r>
              <a:rPr lang="es-ES" sz="2200" dirty="0">
                <a:solidFill>
                  <a:schemeClr val="tx1"/>
                </a:solidFill>
              </a:rPr>
              <a:t> con medidas como ayudas a proyectos de mayor riesgo tecnológico, medidas de estímulo a la colaboración ciencia-empresa o servicios de asesoramiento en propiedad industrial.</a:t>
            </a: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4A52F309-310C-75B4-B188-371387E39538}"/>
              </a:ext>
            </a:extLst>
          </p:cNvPr>
          <p:cNvGrpSpPr/>
          <p:nvPr/>
        </p:nvGrpSpPr>
        <p:grpSpPr>
          <a:xfrm>
            <a:off x="459501" y="3481434"/>
            <a:ext cx="8395351" cy="792088"/>
            <a:chOff x="423140" y="1556863"/>
            <a:chExt cx="8553974" cy="1890570"/>
          </a:xfrm>
        </p:grpSpPr>
        <p:sp>
          <p:nvSpPr>
            <p:cNvPr id="17" name="Rectángulo redondeado 8">
              <a:extLst>
                <a:ext uri="{FF2B5EF4-FFF2-40B4-BE49-F238E27FC236}">
                  <a16:creationId xmlns:a16="http://schemas.microsoft.com/office/drawing/2014/main" id="{8FC8A0FF-B48E-591D-AD30-34E12B6F3A70}"/>
                </a:ext>
              </a:extLst>
            </p:cNvPr>
            <p:cNvSpPr/>
            <p:nvPr/>
          </p:nvSpPr>
          <p:spPr>
            <a:xfrm>
              <a:off x="423140" y="1566251"/>
              <a:ext cx="8553974" cy="1881182"/>
            </a:xfrm>
            <a:prstGeom prst="roundRect">
              <a:avLst>
                <a:gd name="adj" fmla="val 6831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bIns="72000" rtlCol="0" anchor="ctr"/>
            <a:lstStyle/>
            <a:p>
              <a:pPr algn="ctr"/>
              <a:endParaRPr lang="es-ES" sz="2000" dirty="0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971C69C0-8BC3-6011-9DED-73AF5A7D3ED4}"/>
                </a:ext>
              </a:extLst>
            </p:cNvPr>
            <p:cNvSpPr txBox="1"/>
            <p:nvPr/>
          </p:nvSpPr>
          <p:spPr>
            <a:xfrm>
              <a:off x="606069" y="1556863"/>
              <a:ext cx="8259308" cy="18365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es-ES" sz="2200" dirty="0">
                  <a:solidFill>
                    <a:srgbClr val="1E3485"/>
                  </a:solidFill>
                </a:rPr>
                <a:t>También podría reflejar la baja adopción de prácticas de protección de la propiedad industrial entre las empresas.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796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709FB-506D-E464-5E55-7447EF8CB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C8627E-609B-209C-F8A4-723E67562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>
                <a:solidFill>
                  <a:schemeClr val="bg1"/>
                </a:solidFill>
              </a:rPr>
              <a:t>Efectos sobre </a:t>
            </a:r>
            <a:r>
              <a:rPr lang="es-ES" sz="3600" dirty="0">
                <a:solidFill>
                  <a:srgbClr val="00FFFF"/>
                </a:solidFill>
              </a:rPr>
              <a:t>comportamiento estratégico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F4C904-2ED9-4254-A9DF-DB4A3EBA6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724" y="1340768"/>
            <a:ext cx="8579296" cy="47085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b="1" dirty="0">
                <a:solidFill>
                  <a:srgbClr val="1E3485"/>
                </a:solidFill>
              </a:rPr>
              <a:t>Impacto positivo en el comportamiento estratégico en innovación </a:t>
            </a:r>
            <a:r>
              <a:rPr lang="es-ES" sz="2400" dirty="0">
                <a:solidFill>
                  <a:srgbClr val="1E3485"/>
                </a:solidFill>
              </a:rPr>
              <a:t>de las empresas industriales innovadoras.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F3B9FD6-B0B4-82EE-9AD4-4A5ACA57F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E00-500E-424F-82E2-D2A85EF72D1B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10" name="Rectángulo redondeado 8">
            <a:extLst>
              <a:ext uri="{FF2B5EF4-FFF2-40B4-BE49-F238E27FC236}">
                <a16:creationId xmlns:a16="http://schemas.microsoft.com/office/drawing/2014/main" id="{21061997-9FF2-AF44-13EA-0F0A6A9FA893}"/>
              </a:ext>
            </a:extLst>
          </p:cNvPr>
          <p:cNvSpPr/>
          <p:nvPr/>
        </p:nvSpPr>
        <p:spPr>
          <a:xfrm>
            <a:off x="369446" y="2185006"/>
            <a:ext cx="8477820" cy="1635224"/>
          </a:xfrm>
          <a:prstGeom prst="roundRect">
            <a:avLst>
              <a:gd name="adj" fmla="val 683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algn="ctr"/>
            <a:endParaRPr lang="es-ES" sz="20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2BF9CF1-4058-F7B8-0E3F-DB75C5DE7723}"/>
              </a:ext>
            </a:extLst>
          </p:cNvPr>
          <p:cNvSpPr txBox="1"/>
          <p:nvPr/>
        </p:nvSpPr>
        <p:spPr>
          <a:xfrm>
            <a:off x="437818" y="2279343"/>
            <a:ext cx="83570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200" b="1" dirty="0">
                <a:solidFill>
                  <a:srgbClr val="1E3485"/>
                </a:solidFill>
              </a:rPr>
              <a:t>Más apertura al conocimiento externo</a:t>
            </a:r>
            <a:r>
              <a:rPr lang="es-ES" sz="2200" dirty="0">
                <a:solidFill>
                  <a:srgbClr val="1E3485"/>
                </a:solidFill>
              </a:rPr>
              <a:t> (+1 canal de apertura), en particular </a:t>
            </a:r>
            <a:r>
              <a:rPr lang="es-ES" sz="2200" b="1" dirty="0">
                <a:solidFill>
                  <a:srgbClr val="1E3485"/>
                </a:solidFill>
              </a:rPr>
              <a:t>incremento de la colaboración con universidades y centros tecnológicos </a:t>
            </a:r>
            <a:r>
              <a:rPr lang="es-ES" sz="2200" dirty="0">
                <a:solidFill>
                  <a:srgbClr val="1E3485"/>
                </a:solidFill>
              </a:rPr>
              <a:t>(+26 a 29 %), y </a:t>
            </a:r>
            <a:r>
              <a:rPr lang="es-ES" sz="2200" b="1" dirty="0">
                <a:solidFill>
                  <a:srgbClr val="1E3485"/>
                </a:solidFill>
              </a:rPr>
              <a:t>mayor adopción de estructuras formales de gobernanza de la innovación</a:t>
            </a:r>
            <a:r>
              <a:rPr lang="es-ES" sz="2200" dirty="0">
                <a:solidFill>
                  <a:srgbClr val="1E3485"/>
                </a:solidFill>
              </a:rPr>
              <a:t> (+19 a 20 %).</a:t>
            </a:r>
          </a:p>
        </p:txBody>
      </p:sp>
      <p:sp>
        <p:nvSpPr>
          <p:cNvPr id="14" name="Rectángulo redondeado 8">
            <a:extLst>
              <a:ext uri="{FF2B5EF4-FFF2-40B4-BE49-F238E27FC236}">
                <a16:creationId xmlns:a16="http://schemas.microsoft.com/office/drawing/2014/main" id="{B0F26E66-C5ED-E679-E43E-D5C48C9D4191}"/>
              </a:ext>
            </a:extLst>
          </p:cNvPr>
          <p:cNvSpPr/>
          <p:nvPr/>
        </p:nvSpPr>
        <p:spPr>
          <a:xfrm>
            <a:off x="355724" y="4074236"/>
            <a:ext cx="8477820" cy="2480844"/>
          </a:xfrm>
          <a:prstGeom prst="roundRect">
            <a:avLst>
              <a:gd name="adj" fmla="val 683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bIns="72000" rtlCol="0" anchor="ctr"/>
          <a:lstStyle/>
          <a:p>
            <a:pPr algn="ctr"/>
            <a:endParaRPr lang="es-ES" sz="20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2C4F1AC-5FF4-C5BB-79E8-A7CF404FF825}"/>
              </a:ext>
            </a:extLst>
          </p:cNvPr>
          <p:cNvSpPr txBox="1"/>
          <p:nvPr/>
        </p:nvSpPr>
        <p:spPr>
          <a:xfrm>
            <a:off x="531929" y="4092867"/>
            <a:ext cx="835704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>
                <a:solidFill>
                  <a:srgbClr val="1E3485"/>
                </a:solidFill>
              </a:rPr>
              <a:t>El efecto se mantuvo </a:t>
            </a:r>
            <a:r>
              <a:rPr lang="es-ES" sz="2200" dirty="0">
                <a:solidFill>
                  <a:srgbClr val="1E3485"/>
                </a:solidFill>
              </a:rPr>
              <a:t>incluso tras la finalización de los proyectos, lo que</a:t>
            </a:r>
            <a:r>
              <a:rPr lang="es-ES" sz="2200" b="1" dirty="0">
                <a:solidFill>
                  <a:srgbClr val="1E34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200" dirty="0">
                <a:solidFill>
                  <a:srgbClr val="1E3485"/>
                </a:solidFill>
              </a:rPr>
              <a:t>sugiere cambios duraderos en el comportamiento estratégico.</a:t>
            </a:r>
          </a:p>
          <a:p>
            <a:endParaRPr lang="es-ES" sz="2200" dirty="0">
              <a:solidFill>
                <a:srgbClr val="1E3485"/>
              </a:solidFill>
            </a:endParaRPr>
          </a:p>
          <a:p>
            <a:r>
              <a:rPr lang="es-ES" sz="2200" dirty="0">
                <a:solidFill>
                  <a:srgbClr val="1E3485"/>
                </a:solidFill>
              </a:rPr>
              <a:t>Impacto especialmente intenso en regiones de menor nivel de desarrollo y sectores de menor intensidad tecnológica. En pymes fue relevante, pero menos que en las grandes. </a:t>
            </a:r>
          </a:p>
          <a:p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174343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D1A1784796CD842B799C4845F680C3E" ma:contentTypeVersion="13" ma:contentTypeDescription="Crear nuevo documento." ma:contentTypeScope="" ma:versionID="89b176f18fb40d5a0c424c34c511d224">
  <xsd:schema xmlns:xsd="http://www.w3.org/2001/XMLSchema" xmlns:xs="http://www.w3.org/2001/XMLSchema" xmlns:p="http://schemas.microsoft.com/office/2006/metadata/properties" xmlns:ns2="170dbcaa-3327-457a-80a4-d094efbfd94f" xmlns:ns3="16d5059f-1a26-43c0-a3ec-217881a2d30b" targetNamespace="http://schemas.microsoft.com/office/2006/metadata/properties" ma:root="true" ma:fieldsID="ccd6ad34500b9b5778954ab668632fb4" ns2:_="" ns3:_="">
    <xsd:import namespace="170dbcaa-3327-457a-80a4-d094efbfd94f"/>
    <xsd:import namespace="16d5059f-1a26-43c0-a3ec-217881a2d3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0dbcaa-3327-457a-80a4-d094efbfd9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Etiquetas de imagen" ma:readOnly="false" ma:fieldId="{5cf76f15-5ced-4ddc-b409-7134ff3c332f}" ma:taxonomyMulti="true" ma:sspId="da883893-bd23-4109-b52d-68fc3a543b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5059f-1a26-43c0-a3ec-217881a2d30b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cc6b92b-d060-4339-806a-e45173ac7da7}" ma:internalName="TaxCatchAll" ma:showField="CatchAllData" ma:web="16d5059f-1a26-43c0-a3ec-217881a2d3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d5059f-1a26-43c0-a3ec-217881a2d30b" xsi:nil="true"/>
    <lcf76f155ced4ddcb4097134ff3c332f xmlns="170dbcaa-3327-457a-80a4-d094efbfd9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2CE6262-FCDC-4443-BDD6-A345DDF04ABE}"/>
</file>

<file path=customXml/itemProps2.xml><?xml version="1.0" encoding="utf-8"?>
<ds:datastoreItem xmlns:ds="http://schemas.openxmlformats.org/officeDocument/2006/customXml" ds:itemID="{3597AF08-CB67-4E3C-B534-8A54F795850D}"/>
</file>

<file path=customXml/itemProps3.xml><?xml version="1.0" encoding="utf-8"?>
<ds:datastoreItem xmlns:ds="http://schemas.openxmlformats.org/officeDocument/2006/customXml" ds:itemID="{19C62BD6-8344-463F-9AF3-1CD1AEA80FAF}"/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39698</TotalTime>
  <Words>1818</Words>
  <Application>Microsoft Office PowerPoint</Application>
  <PresentationFormat>Presentación en pantalla (4:3)</PresentationFormat>
  <Paragraphs>361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17</vt:i4>
      </vt:variant>
    </vt:vector>
  </HeadingPairs>
  <TitlesOfParts>
    <vt:vector size="27" baseType="lpstr">
      <vt:lpstr>Aptos</vt:lpstr>
      <vt:lpstr>Aptos Display</vt:lpstr>
      <vt:lpstr>Arial</vt:lpstr>
      <vt:lpstr>Arial MT</vt:lpstr>
      <vt:lpstr>Calibri</vt:lpstr>
      <vt:lpstr>Symbol</vt:lpstr>
      <vt:lpstr>Trebuchet MS</vt:lpstr>
      <vt:lpstr>Wingdings</vt:lpstr>
      <vt:lpstr>Tema de Office</vt:lpstr>
      <vt:lpstr>Diseño personalizado</vt:lpstr>
      <vt:lpstr>Presentación de PowerPoint</vt:lpstr>
      <vt:lpstr>PLAN DE EVALUACIÓN (ELEMENTOS COMUNES) 2021-2027 PROPUESTA DE MODIFICACIÓN </vt:lpstr>
      <vt:lpstr>Presentación de PowerPoint</vt:lpstr>
      <vt:lpstr>Objetivos de la evaluación</vt:lpstr>
      <vt:lpstr>Efectos sobre los recursos dedicados a I+D</vt:lpstr>
      <vt:lpstr>Efectos sobre los recursos dedicados a I+D</vt:lpstr>
      <vt:lpstr>Efectos sobre los resultados innovadores</vt:lpstr>
      <vt:lpstr>Efectos sobre los resultados innovadores</vt:lpstr>
      <vt:lpstr>Efectos sobre comportamiento estratégico</vt:lpstr>
      <vt:lpstr>Efectos sobre comportamiento estratégico</vt:lpstr>
      <vt:lpstr>Conclusiones y recomendaciones</vt:lpstr>
      <vt:lpstr>Presentación de PowerPoint</vt:lpstr>
      <vt:lpstr>Presentación de PowerPoint</vt:lpstr>
      <vt:lpstr>RESULTADOS</vt:lpstr>
      <vt:lpstr>RESULTADOS</vt:lpstr>
      <vt:lpstr>RECOMENDACIONES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ex post del Programa Iniciativa Urbana 2007-2013   Grupo de Trabajo de Evaluación y Seguimiento EDUSI             Madrid, 26 de junio de 2019         Instituto de Estudios Fiscales</dc:title>
  <dc:creator>FERNANDO MERIDA MARTIN</dc:creator>
  <cp:lastModifiedBy>Casado De Lucas, David</cp:lastModifiedBy>
  <cp:revision>413</cp:revision>
  <cp:lastPrinted>2023-11-22T15:45:19Z</cp:lastPrinted>
  <dcterms:created xsi:type="dcterms:W3CDTF">2019-11-12T23:33:22Z</dcterms:created>
  <dcterms:modified xsi:type="dcterms:W3CDTF">2026-05-04T12:42:55Z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0x0101006D1A1784796CD842B799C4845F680C3E</vt:lpwstr>
  </property>
</Properties>
</file>