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1" r:id="rId2"/>
    <p:sldId id="2562" r:id="rId3"/>
    <p:sldId id="2563" r:id="rId4"/>
    <p:sldId id="2564" r:id="rId5"/>
    <p:sldId id="2565" r:id="rId6"/>
    <p:sldId id="2567" r:id="rId7"/>
    <p:sldId id="2569" r:id="rId8"/>
    <p:sldId id="2568" r:id="rId9"/>
    <p:sldId id="2570" r:id="rId10"/>
    <p:sldId id="2576" r:id="rId11"/>
    <p:sldId id="2572" r:id="rId12"/>
    <p:sldId id="2574" r:id="rId13"/>
    <p:sldId id="2575" r:id="rId14"/>
    <p:sldId id="2571" r:id="rId15"/>
    <p:sldId id="2577" r:id="rId16"/>
    <p:sldId id="2573" r:id="rId17"/>
    <p:sldId id="25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entro Tecnológico del Huevo: Situación del Proyecto y del Sector Avícola" id="{20A4EAA1-E9D2-466C-B98C-56D6A96E0C9C}">
          <p14:sldIdLst>
            <p14:sldId id="2561"/>
          </p14:sldIdLst>
        </p14:section>
        <p14:section name="Contexto General del Proyecto" id="{CE423183-7E59-4017-B12C-B7C175E9BE92}">
          <p14:sldIdLst>
            <p14:sldId id="2562"/>
            <p14:sldId id="2563"/>
            <p14:sldId id="2564"/>
            <p14:sldId id="2565"/>
          </p14:sldIdLst>
        </p14:section>
        <p14:section name="Estructura del Convenio y Compromisos" id="{FC5DF835-7EC1-4C2A-92DC-FCDA3D69858B}">
          <p14:sldIdLst>
            <p14:sldId id="2567"/>
            <p14:sldId id="2569"/>
            <p14:sldId id="2568"/>
          </p14:sldIdLst>
        </p14:section>
        <p14:section name="Ejecución de las Obras y Situación Actual" id="{0C9580A3-ED22-4E88-860B-35F851D0EE43}">
          <p14:sldIdLst>
            <p14:sldId id="2570"/>
            <p14:sldId id="2576"/>
            <p14:sldId id="2572"/>
            <p14:sldId id="2574"/>
            <p14:sldId id="2575"/>
            <p14:sldId id="2571"/>
            <p14:sldId id="2577"/>
            <p14:sldId id="2573"/>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5" autoAdjust="0"/>
    <p:restoredTop sz="86473" autoAdjust="0"/>
  </p:normalViewPr>
  <p:slideViewPr>
    <p:cSldViewPr snapToGrid="0">
      <p:cViewPr varScale="1">
        <p:scale>
          <a:sx n="62" d="100"/>
          <a:sy n="62" d="100"/>
        </p:scale>
        <p:origin x="90" y="72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14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7003E-7A47-47EA-8BFB-6A27C24423F0}"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258ADB99-4A85-48AA-8A5F-3671F8029349}">
      <dgm:prSet/>
      <dgm:spPr/>
      <dgm:t>
        <a:bodyPr/>
        <a:lstStyle/>
        <a:p>
          <a:pPr>
            <a:lnSpc>
              <a:spcPct val="100000"/>
            </a:lnSpc>
            <a:defRPr b="1"/>
          </a:pPr>
          <a:r>
            <a:rPr lang="en-US"/>
            <a:t>Acondicionamiento del Edificio</a:t>
          </a:r>
        </a:p>
      </dgm:t>
    </dgm:pt>
    <dgm:pt modelId="{6F24536D-2FD2-4C0E-AFFC-E71D16611574}" type="parTrans" cxnId="{9BDF57CB-B8A1-4155-8EEA-E47867B8B249}">
      <dgm:prSet/>
      <dgm:spPr/>
      <dgm:t>
        <a:bodyPr/>
        <a:lstStyle/>
        <a:p>
          <a:endParaRPr lang="en-US"/>
        </a:p>
      </dgm:t>
    </dgm:pt>
    <dgm:pt modelId="{55F5203F-A893-434F-A32C-65B432DD4FC2}" type="sibTrans" cxnId="{9BDF57CB-B8A1-4155-8EEA-E47867B8B249}">
      <dgm:prSet/>
      <dgm:spPr/>
      <dgm:t>
        <a:bodyPr/>
        <a:lstStyle/>
        <a:p>
          <a:pPr>
            <a:lnSpc>
              <a:spcPct val="100000"/>
            </a:lnSpc>
            <a:defRPr b="1"/>
          </a:pPr>
          <a:endParaRPr lang="en-US"/>
        </a:p>
      </dgm:t>
    </dgm:pt>
    <dgm:pt modelId="{A85FE02A-1FE5-4EC9-B560-C8A35E473315}">
      <dgm:prSet/>
      <dgm:spPr/>
      <dgm:t>
        <a:bodyPr/>
        <a:lstStyle/>
        <a:p>
          <a:pPr>
            <a:lnSpc>
              <a:spcPct val="100000"/>
            </a:lnSpc>
          </a:pPr>
          <a:r>
            <a:rPr lang="en-US" dirty="0" err="1"/>
            <a:t>Adaptación</a:t>
          </a:r>
          <a:r>
            <a:rPr lang="en-US" dirty="0"/>
            <a:t> del </a:t>
          </a:r>
          <a:r>
            <a:rPr lang="en-US" dirty="0" err="1"/>
            <a:t>edificio</a:t>
          </a:r>
          <a:r>
            <a:rPr lang="en-US" dirty="0"/>
            <a:t> junto al </a:t>
          </a:r>
          <a:r>
            <a:rPr lang="en-US" dirty="0" err="1"/>
            <a:t>centro</a:t>
          </a:r>
          <a:r>
            <a:rPr lang="en-US" dirty="0"/>
            <a:t> de </a:t>
          </a:r>
          <a:r>
            <a:rPr lang="en-US" dirty="0" err="1"/>
            <a:t>investigación</a:t>
          </a:r>
          <a:r>
            <a:rPr lang="en-US" dirty="0"/>
            <a:t> para </a:t>
          </a:r>
          <a:r>
            <a:rPr lang="en-US" dirty="0" err="1"/>
            <a:t>cumplir</a:t>
          </a:r>
          <a:r>
            <a:rPr lang="en-US" dirty="0"/>
            <a:t> </a:t>
          </a:r>
          <a:r>
            <a:rPr lang="en-US" dirty="0" err="1"/>
            <a:t>requisitos</a:t>
          </a:r>
          <a:r>
            <a:rPr lang="en-US" dirty="0"/>
            <a:t> </a:t>
          </a:r>
          <a:r>
            <a:rPr lang="en-US" dirty="0" err="1"/>
            <a:t>técnicos</a:t>
          </a:r>
          <a:r>
            <a:rPr lang="en-US" dirty="0"/>
            <a:t>, </a:t>
          </a:r>
          <a:r>
            <a:rPr lang="en-US" dirty="0" err="1"/>
            <a:t>normativos</a:t>
          </a:r>
          <a:r>
            <a:rPr lang="en-US" dirty="0"/>
            <a:t> y de </a:t>
          </a:r>
          <a:r>
            <a:rPr lang="en-US" dirty="0" err="1"/>
            <a:t>seguridad</a:t>
          </a:r>
          <a:r>
            <a:rPr lang="en-US" dirty="0"/>
            <a:t>.</a:t>
          </a:r>
        </a:p>
      </dgm:t>
    </dgm:pt>
    <dgm:pt modelId="{6F21D5B3-7418-4675-977C-BD35C8E3A03E}" type="parTrans" cxnId="{FEFA23C2-CA1E-4E42-BB1D-86BE14D91975}">
      <dgm:prSet/>
      <dgm:spPr/>
      <dgm:t>
        <a:bodyPr/>
        <a:lstStyle/>
        <a:p>
          <a:endParaRPr lang="en-US"/>
        </a:p>
      </dgm:t>
    </dgm:pt>
    <dgm:pt modelId="{AC8286E2-C559-42F1-AE48-BBA1A7419EB6}" type="sibTrans" cxnId="{FEFA23C2-CA1E-4E42-BB1D-86BE14D91975}">
      <dgm:prSet/>
      <dgm:spPr/>
      <dgm:t>
        <a:bodyPr/>
        <a:lstStyle/>
        <a:p>
          <a:endParaRPr lang="en-US"/>
        </a:p>
      </dgm:t>
    </dgm:pt>
    <dgm:pt modelId="{F12A2FF1-304D-45D3-96C6-226ACC51C316}">
      <dgm:prSet/>
      <dgm:spPr/>
      <dgm:t>
        <a:bodyPr/>
        <a:lstStyle/>
        <a:p>
          <a:pPr>
            <a:lnSpc>
              <a:spcPct val="100000"/>
            </a:lnSpc>
            <a:defRPr b="1"/>
          </a:pPr>
          <a:r>
            <a:rPr lang="en-US"/>
            <a:t>Dotación de Equipamiento</a:t>
          </a:r>
        </a:p>
      </dgm:t>
    </dgm:pt>
    <dgm:pt modelId="{A4BBBF4E-4804-4260-BF16-CBAF8C9ECB75}" type="parTrans" cxnId="{B32EA34F-CF3E-4CFC-825A-6481D0958F49}">
      <dgm:prSet/>
      <dgm:spPr/>
      <dgm:t>
        <a:bodyPr/>
        <a:lstStyle/>
        <a:p>
          <a:endParaRPr lang="en-US"/>
        </a:p>
      </dgm:t>
    </dgm:pt>
    <dgm:pt modelId="{7CD83665-655B-4AFA-9E79-6D43FE2A684E}" type="sibTrans" cxnId="{B32EA34F-CF3E-4CFC-825A-6481D0958F49}">
      <dgm:prSet/>
      <dgm:spPr/>
      <dgm:t>
        <a:bodyPr/>
        <a:lstStyle/>
        <a:p>
          <a:pPr>
            <a:lnSpc>
              <a:spcPct val="100000"/>
            </a:lnSpc>
            <a:defRPr b="1"/>
          </a:pPr>
          <a:endParaRPr lang="en-US"/>
        </a:p>
      </dgm:t>
    </dgm:pt>
    <dgm:pt modelId="{9A0F0462-9F34-4C44-A358-68CB289E7C13}">
      <dgm:prSet/>
      <dgm:spPr/>
      <dgm:t>
        <a:bodyPr/>
        <a:lstStyle/>
        <a:p>
          <a:pPr>
            <a:lnSpc>
              <a:spcPct val="100000"/>
            </a:lnSpc>
          </a:pPr>
          <a:r>
            <a:rPr lang="en-US"/>
            <a:t>Suministro inicial de mobiliario y material especializado para el funcionamiento del centro tecnológico.</a:t>
          </a:r>
        </a:p>
      </dgm:t>
    </dgm:pt>
    <dgm:pt modelId="{D53CAB07-2CA8-42DD-84FD-891C9E43DA5F}" type="parTrans" cxnId="{9E9FA0E3-CF72-41C6-8081-736FA85535F1}">
      <dgm:prSet/>
      <dgm:spPr/>
      <dgm:t>
        <a:bodyPr/>
        <a:lstStyle/>
        <a:p>
          <a:endParaRPr lang="en-US"/>
        </a:p>
      </dgm:t>
    </dgm:pt>
    <dgm:pt modelId="{FBE80356-E7C6-4ED1-97A7-CAE6820BFECE}" type="sibTrans" cxnId="{9E9FA0E3-CF72-41C6-8081-736FA85535F1}">
      <dgm:prSet/>
      <dgm:spPr/>
      <dgm:t>
        <a:bodyPr/>
        <a:lstStyle/>
        <a:p>
          <a:endParaRPr lang="en-US"/>
        </a:p>
      </dgm:t>
    </dgm:pt>
    <dgm:pt modelId="{3D993C8F-4512-45E2-9F50-4A198648FC7B}">
      <dgm:prSet/>
      <dgm:spPr/>
      <dgm:t>
        <a:bodyPr/>
        <a:lstStyle/>
        <a:p>
          <a:pPr>
            <a:lnSpc>
              <a:spcPct val="100000"/>
            </a:lnSpc>
            <a:defRPr b="1"/>
          </a:pPr>
          <a:r>
            <a:rPr lang="en-US"/>
            <a:t>Apoyo Institucional y Coordinación</a:t>
          </a:r>
        </a:p>
      </dgm:t>
    </dgm:pt>
    <dgm:pt modelId="{F05C820A-AE91-47B3-8E3F-53871D283DD2}" type="parTrans" cxnId="{5B88AB7F-6FAA-448B-9477-FD1E253F0215}">
      <dgm:prSet/>
      <dgm:spPr/>
      <dgm:t>
        <a:bodyPr/>
        <a:lstStyle/>
        <a:p>
          <a:endParaRPr lang="en-US"/>
        </a:p>
      </dgm:t>
    </dgm:pt>
    <dgm:pt modelId="{7BE67614-EA95-4487-A6A7-FC4741A9F4E8}" type="sibTrans" cxnId="{5B88AB7F-6FAA-448B-9477-FD1E253F0215}">
      <dgm:prSet/>
      <dgm:spPr/>
      <dgm:t>
        <a:bodyPr/>
        <a:lstStyle/>
        <a:p>
          <a:endParaRPr lang="en-US"/>
        </a:p>
      </dgm:t>
    </dgm:pt>
    <dgm:pt modelId="{B2B3309A-5685-4480-B1F1-47A96A6ECF22}">
      <dgm:prSet/>
      <dgm:spPr/>
      <dgm:t>
        <a:bodyPr/>
        <a:lstStyle/>
        <a:p>
          <a:pPr>
            <a:lnSpc>
              <a:spcPct val="100000"/>
            </a:lnSpc>
          </a:pPr>
          <a:r>
            <a:rPr lang="en-US"/>
            <a:t>La Consejería brinda apoyo administrativo y seguimiento para alinear el proyecto con políticas regionales.</a:t>
          </a:r>
        </a:p>
      </dgm:t>
    </dgm:pt>
    <dgm:pt modelId="{755DD758-DD00-4CD2-9E79-C24312D854E5}" type="parTrans" cxnId="{3D294BAC-8A09-4EED-8024-F695E6F231FC}">
      <dgm:prSet/>
      <dgm:spPr/>
      <dgm:t>
        <a:bodyPr/>
        <a:lstStyle/>
        <a:p>
          <a:endParaRPr lang="en-US"/>
        </a:p>
      </dgm:t>
    </dgm:pt>
    <dgm:pt modelId="{06985FE2-ABB7-4FE3-B63C-C6247F7C5BFF}" type="sibTrans" cxnId="{3D294BAC-8A09-4EED-8024-F695E6F231FC}">
      <dgm:prSet/>
      <dgm:spPr/>
      <dgm:t>
        <a:bodyPr/>
        <a:lstStyle/>
        <a:p>
          <a:endParaRPr lang="en-US"/>
        </a:p>
      </dgm:t>
    </dgm:pt>
    <dgm:pt modelId="{1BE9C8BE-15A9-4979-B70B-A3B0A6968C59}" type="pres">
      <dgm:prSet presAssocID="{C4E7003E-7A47-47EA-8BFB-6A27C24423F0}" presName="Root" presStyleCnt="0">
        <dgm:presLayoutVars>
          <dgm:dir/>
          <dgm:resizeHandles val="exact"/>
        </dgm:presLayoutVars>
      </dgm:prSet>
      <dgm:spPr/>
    </dgm:pt>
    <dgm:pt modelId="{A44BF49D-54A5-420B-926E-3E0C3BE94B87}" type="pres">
      <dgm:prSet presAssocID="{258ADB99-4A85-48AA-8A5F-3671F8029349}" presName="Composite" presStyleCnt="0"/>
      <dgm:spPr/>
    </dgm:pt>
    <dgm:pt modelId="{E3C6852C-B6C1-4C99-B098-3F4852990340}" type="pres">
      <dgm:prSet presAssocID="{258ADB99-4A85-48AA-8A5F-3671F8029349}"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1584" r="21671" b="7"/>
          <a:stretch/>
        </a:blipFill>
      </dgm:spPr>
      <dgm:extLst>
        <a:ext uri="{E40237B7-FDA0-4F09-8148-C483321AD2D9}">
          <dgm14:cNvPr xmlns:dgm14="http://schemas.microsoft.com/office/drawing/2010/diagram" id="0" name="" descr="Centro empresarial moderno parcialmente construido de metal y vidrio"/>
        </a:ext>
      </dgm:extLst>
    </dgm:pt>
    <dgm:pt modelId="{225836EF-E25C-41E4-B1F8-80325D296AE8}" type="pres">
      <dgm:prSet presAssocID="{258ADB99-4A85-48AA-8A5F-3671F8029349}" presName="Subtitle" presStyleLbl="revTx" presStyleIdx="0" presStyleCnt="6">
        <dgm:presLayoutVars>
          <dgm:chMax val="0"/>
          <dgm:bulletEnabled/>
        </dgm:presLayoutVars>
      </dgm:prSet>
      <dgm:spPr/>
    </dgm:pt>
    <dgm:pt modelId="{6AE50A9E-E471-4FFF-B345-7559442B39CE}" type="pres">
      <dgm:prSet presAssocID="{258ADB99-4A85-48AA-8A5F-3671F8029349}" presName="Description" presStyleLbl="revTx" presStyleIdx="1" presStyleCnt="6">
        <dgm:presLayoutVars>
          <dgm:bulletEnabled/>
        </dgm:presLayoutVars>
      </dgm:prSet>
      <dgm:spPr/>
    </dgm:pt>
    <dgm:pt modelId="{454A7F3F-44F8-47D7-A1EF-BD9535A97677}" type="pres">
      <dgm:prSet presAssocID="{55F5203F-A893-434F-A32C-65B432DD4FC2}" presName="sibTrans" presStyleLbl="sibTrans2D1" presStyleIdx="0" presStyleCnt="0"/>
      <dgm:spPr/>
    </dgm:pt>
    <dgm:pt modelId="{E85564E7-EB70-4AB4-A76B-64C8315F0753}" type="pres">
      <dgm:prSet presAssocID="{F12A2FF1-304D-45D3-96C6-226ACC51C316}" presName="Composite" presStyleCnt="0"/>
      <dgm:spPr/>
    </dgm:pt>
    <dgm:pt modelId="{0FAA091C-6914-498E-95D4-489475348618}" type="pres">
      <dgm:prSet presAssocID="{F12A2FF1-304D-45D3-96C6-226ACC51C316}"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40318" r="3432" b="1"/>
          <a:stretch/>
        </a:blipFill>
      </dgm:spPr>
      <dgm:extLst>
        <a:ext uri="{E40237B7-FDA0-4F09-8148-C483321AD2D9}">
          <dgm14:cNvPr xmlns:dgm14="http://schemas.microsoft.com/office/drawing/2010/diagram" id="0" name="" descr="Panel solar para energías alternativas, taller libre de polvo."/>
        </a:ext>
      </dgm:extLst>
    </dgm:pt>
    <dgm:pt modelId="{26C08C41-6116-443C-9D9C-62D8FF84E14C}" type="pres">
      <dgm:prSet presAssocID="{F12A2FF1-304D-45D3-96C6-226ACC51C316}" presName="Subtitle" presStyleLbl="revTx" presStyleIdx="2" presStyleCnt="6">
        <dgm:presLayoutVars>
          <dgm:chMax val="0"/>
          <dgm:bulletEnabled/>
        </dgm:presLayoutVars>
      </dgm:prSet>
      <dgm:spPr/>
    </dgm:pt>
    <dgm:pt modelId="{61A02829-D1ED-4B4B-9053-9D885B88089E}" type="pres">
      <dgm:prSet presAssocID="{F12A2FF1-304D-45D3-96C6-226ACC51C316}" presName="Description" presStyleLbl="revTx" presStyleIdx="3" presStyleCnt="6">
        <dgm:presLayoutVars>
          <dgm:bulletEnabled/>
        </dgm:presLayoutVars>
      </dgm:prSet>
      <dgm:spPr/>
    </dgm:pt>
    <dgm:pt modelId="{23420FD8-DE1B-4DB2-820F-35081A936A8A}" type="pres">
      <dgm:prSet presAssocID="{7CD83665-655B-4AFA-9E79-6D43FE2A684E}" presName="sibTrans" presStyleLbl="sibTrans2D1" presStyleIdx="0" presStyleCnt="0"/>
      <dgm:spPr/>
    </dgm:pt>
    <dgm:pt modelId="{D068B539-53AE-4AA1-8663-0BEE8B7BBE37}" type="pres">
      <dgm:prSet presAssocID="{3D993C8F-4512-45E2-9F50-4A198648FC7B}" presName="Composite" presStyleCnt="0"/>
      <dgm:spPr/>
    </dgm:pt>
    <dgm:pt modelId="{01DB1FC0-382D-4AEE-8CBA-598DD2C07B1B}" type="pres">
      <dgm:prSet presAssocID="{3D993C8F-4512-45E2-9F50-4A198648FC7B}"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t="9631" r="7" b="23624"/>
          <a:stretch/>
        </a:blipFill>
      </dgm:spPr>
      <dgm:extLst>
        <a:ext uri="{E40237B7-FDA0-4F09-8148-C483321AD2D9}">
          <dgm14:cNvPr xmlns:dgm14="http://schemas.microsoft.com/office/drawing/2010/diagram" id="0" name="" descr="Empresaria y empresario chinos trabajando juntos en la oficina."/>
        </a:ext>
      </dgm:extLst>
    </dgm:pt>
    <dgm:pt modelId="{E3BF7F41-41D3-4079-8E5A-CE926E67412E}" type="pres">
      <dgm:prSet presAssocID="{3D993C8F-4512-45E2-9F50-4A198648FC7B}" presName="Subtitle" presStyleLbl="revTx" presStyleIdx="4" presStyleCnt="6">
        <dgm:presLayoutVars>
          <dgm:chMax val="0"/>
          <dgm:bulletEnabled/>
        </dgm:presLayoutVars>
      </dgm:prSet>
      <dgm:spPr/>
    </dgm:pt>
    <dgm:pt modelId="{9B319899-C83C-483A-86B4-5FE279169174}" type="pres">
      <dgm:prSet presAssocID="{3D993C8F-4512-45E2-9F50-4A198648FC7B}" presName="Description" presStyleLbl="revTx" presStyleIdx="5" presStyleCnt="6">
        <dgm:presLayoutVars>
          <dgm:bulletEnabled/>
        </dgm:presLayoutVars>
      </dgm:prSet>
      <dgm:spPr/>
    </dgm:pt>
  </dgm:ptLst>
  <dgm:cxnLst>
    <dgm:cxn modelId="{61266A65-8432-483D-B5A3-3A48306EF51D}" type="presOf" srcId="{7CD83665-655B-4AFA-9E79-6D43FE2A684E}" destId="{23420FD8-DE1B-4DB2-820F-35081A936A8A}" srcOrd="0" destOrd="0" presId="urn:microsoft.com/office/officeart/2024/3/layout/verticalVisualTextBlock1"/>
    <dgm:cxn modelId="{57E4BD45-5451-4D1A-91D7-6AB4C4228941}" type="presOf" srcId="{C4E7003E-7A47-47EA-8BFB-6A27C24423F0}" destId="{1BE9C8BE-15A9-4979-B70B-A3B0A6968C59}" srcOrd="0" destOrd="0" presId="urn:microsoft.com/office/officeart/2024/3/layout/verticalVisualTextBlock1"/>
    <dgm:cxn modelId="{B32EA34F-CF3E-4CFC-825A-6481D0958F49}" srcId="{C4E7003E-7A47-47EA-8BFB-6A27C24423F0}" destId="{F12A2FF1-304D-45D3-96C6-226ACC51C316}" srcOrd="1" destOrd="0" parTransId="{A4BBBF4E-4804-4260-BF16-CBAF8C9ECB75}" sibTransId="{7CD83665-655B-4AFA-9E79-6D43FE2A684E}"/>
    <dgm:cxn modelId="{E1AAF44F-19C0-46AC-962F-9F0D69570A86}" type="presOf" srcId="{3D993C8F-4512-45E2-9F50-4A198648FC7B}" destId="{E3BF7F41-41D3-4079-8E5A-CE926E67412E}" srcOrd="0" destOrd="0" presId="urn:microsoft.com/office/officeart/2024/3/layout/verticalVisualTextBlock1"/>
    <dgm:cxn modelId="{AD8D6978-A880-4D31-901E-E1E5FF2F005F}" type="presOf" srcId="{55F5203F-A893-434F-A32C-65B432DD4FC2}" destId="{454A7F3F-44F8-47D7-A1EF-BD9535A97677}" srcOrd="0" destOrd="0" presId="urn:microsoft.com/office/officeart/2024/3/layout/verticalVisualTextBlock1"/>
    <dgm:cxn modelId="{5B88AB7F-6FAA-448B-9477-FD1E253F0215}" srcId="{C4E7003E-7A47-47EA-8BFB-6A27C24423F0}" destId="{3D993C8F-4512-45E2-9F50-4A198648FC7B}" srcOrd="2" destOrd="0" parTransId="{F05C820A-AE91-47B3-8E3F-53871D283DD2}" sibTransId="{7BE67614-EA95-4487-A6A7-FC4741A9F4E8}"/>
    <dgm:cxn modelId="{F8069087-8FAF-4158-98FC-F80880CC05EE}" type="presOf" srcId="{F12A2FF1-304D-45D3-96C6-226ACC51C316}" destId="{26C08C41-6116-443C-9D9C-62D8FF84E14C}" srcOrd="0" destOrd="0" presId="urn:microsoft.com/office/officeart/2024/3/layout/verticalVisualTextBlock1"/>
    <dgm:cxn modelId="{3D294BAC-8A09-4EED-8024-F695E6F231FC}" srcId="{3D993C8F-4512-45E2-9F50-4A198648FC7B}" destId="{B2B3309A-5685-4480-B1F1-47A96A6ECF22}" srcOrd="0" destOrd="0" parTransId="{755DD758-DD00-4CD2-9E79-C24312D854E5}" sibTransId="{06985FE2-ABB7-4FE3-B63C-C6247F7C5BFF}"/>
    <dgm:cxn modelId="{43CDEBB6-971C-48EE-86C3-1A7E570A2D35}" type="presOf" srcId="{B2B3309A-5685-4480-B1F1-47A96A6ECF22}" destId="{9B319899-C83C-483A-86B4-5FE279169174}" srcOrd="0" destOrd="0" presId="urn:microsoft.com/office/officeart/2024/3/layout/verticalVisualTextBlock1"/>
    <dgm:cxn modelId="{FEFA23C2-CA1E-4E42-BB1D-86BE14D91975}" srcId="{258ADB99-4A85-48AA-8A5F-3671F8029349}" destId="{A85FE02A-1FE5-4EC9-B560-C8A35E473315}" srcOrd="0" destOrd="0" parTransId="{6F21D5B3-7418-4675-977C-BD35C8E3A03E}" sibTransId="{AC8286E2-C559-42F1-AE48-BBA1A7419EB6}"/>
    <dgm:cxn modelId="{9BDF57CB-B8A1-4155-8EEA-E47867B8B249}" srcId="{C4E7003E-7A47-47EA-8BFB-6A27C24423F0}" destId="{258ADB99-4A85-48AA-8A5F-3671F8029349}" srcOrd="0" destOrd="0" parTransId="{6F24536D-2FD2-4C0E-AFFC-E71D16611574}" sibTransId="{55F5203F-A893-434F-A32C-65B432DD4FC2}"/>
    <dgm:cxn modelId="{9E9FA0E3-CF72-41C6-8081-736FA85535F1}" srcId="{F12A2FF1-304D-45D3-96C6-226ACC51C316}" destId="{9A0F0462-9F34-4C44-A358-68CB289E7C13}" srcOrd="0" destOrd="0" parTransId="{D53CAB07-2CA8-42DD-84FD-891C9E43DA5F}" sibTransId="{FBE80356-E7C6-4ED1-97A7-CAE6820BFECE}"/>
    <dgm:cxn modelId="{15FC0FF6-9B51-4B8F-B8EC-A0CC20C892E5}" type="presOf" srcId="{258ADB99-4A85-48AA-8A5F-3671F8029349}" destId="{225836EF-E25C-41E4-B1F8-80325D296AE8}" srcOrd="0" destOrd="0" presId="urn:microsoft.com/office/officeart/2024/3/layout/verticalVisualTextBlock1"/>
    <dgm:cxn modelId="{F439F5F6-D064-4C24-BFE8-1D390E6B4EB8}" type="presOf" srcId="{A85FE02A-1FE5-4EC9-B560-C8A35E473315}" destId="{6AE50A9E-E471-4FFF-B345-7559442B39CE}" srcOrd="0" destOrd="0" presId="urn:microsoft.com/office/officeart/2024/3/layout/verticalVisualTextBlock1"/>
    <dgm:cxn modelId="{1883CFF8-83CB-415C-ADFF-E5932ED37A06}" type="presOf" srcId="{9A0F0462-9F34-4C44-A358-68CB289E7C13}" destId="{61A02829-D1ED-4B4B-9053-9D885B88089E}" srcOrd="0" destOrd="0" presId="urn:microsoft.com/office/officeart/2024/3/layout/verticalVisualTextBlock1"/>
    <dgm:cxn modelId="{68C74CE3-6325-4BF7-96C8-199F1A2659FA}" type="presParOf" srcId="{1BE9C8BE-15A9-4979-B70B-A3B0A6968C59}" destId="{A44BF49D-54A5-420B-926E-3E0C3BE94B87}" srcOrd="0" destOrd="0" presId="urn:microsoft.com/office/officeart/2024/3/layout/verticalVisualTextBlock1"/>
    <dgm:cxn modelId="{268F9264-AA7D-46ED-8E3E-D2D209F9BB23}" type="presParOf" srcId="{A44BF49D-54A5-420B-926E-3E0C3BE94B87}" destId="{E3C6852C-B6C1-4C99-B098-3F4852990340}" srcOrd="0" destOrd="0" presId="urn:microsoft.com/office/officeart/2024/3/layout/verticalVisualTextBlock1"/>
    <dgm:cxn modelId="{2CB87A13-5DA4-4330-A35E-C9C166BD2EE8}" type="presParOf" srcId="{A44BF49D-54A5-420B-926E-3E0C3BE94B87}" destId="{225836EF-E25C-41E4-B1F8-80325D296AE8}" srcOrd="1" destOrd="0" presId="urn:microsoft.com/office/officeart/2024/3/layout/verticalVisualTextBlock1"/>
    <dgm:cxn modelId="{6F6601AF-3F73-4354-9AEB-2429CBAD722B}" type="presParOf" srcId="{A44BF49D-54A5-420B-926E-3E0C3BE94B87}" destId="{6AE50A9E-E471-4FFF-B345-7559442B39CE}" srcOrd="2" destOrd="0" presId="urn:microsoft.com/office/officeart/2024/3/layout/verticalVisualTextBlock1"/>
    <dgm:cxn modelId="{2405165A-CA7C-4AA3-9BAA-49C47A55E8CB}" type="presParOf" srcId="{1BE9C8BE-15A9-4979-B70B-A3B0A6968C59}" destId="{454A7F3F-44F8-47D7-A1EF-BD9535A97677}" srcOrd="1" destOrd="0" presId="urn:microsoft.com/office/officeart/2024/3/layout/verticalVisualTextBlock1"/>
    <dgm:cxn modelId="{C76B9B26-17A9-442F-8E47-4445E0C2CF8F}" type="presParOf" srcId="{1BE9C8BE-15A9-4979-B70B-A3B0A6968C59}" destId="{E85564E7-EB70-4AB4-A76B-64C8315F0753}" srcOrd="2" destOrd="0" presId="urn:microsoft.com/office/officeart/2024/3/layout/verticalVisualTextBlock1"/>
    <dgm:cxn modelId="{42E6047A-D3DA-42A7-B9BF-1527B7FC8572}" type="presParOf" srcId="{E85564E7-EB70-4AB4-A76B-64C8315F0753}" destId="{0FAA091C-6914-498E-95D4-489475348618}" srcOrd="0" destOrd="0" presId="urn:microsoft.com/office/officeart/2024/3/layout/verticalVisualTextBlock1"/>
    <dgm:cxn modelId="{DD709683-14BF-4D4A-A8C9-F20DD297CCFB}" type="presParOf" srcId="{E85564E7-EB70-4AB4-A76B-64C8315F0753}" destId="{26C08C41-6116-443C-9D9C-62D8FF84E14C}" srcOrd="1" destOrd="0" presId="urn:microsoft.com/office/officeart/2024/3/layout/verticalVisualTextBlock1"/>
    <dgm:cxn modelId="{DB5DF9DE-54DC-4C49-BED7-7D36490C117D}" type="presParOf" srcId="{E85564E7-EB70-4AB4-A76B-64C8315F0753}" destId="{61A02829-D1ED-4B4B-9053-9D885B88089E}" srcOrd="2" destOrd="0" presId="urn:microsoft.com/office/officeart/2024/3/layout/verticalVisualTextBlock1"/>
    <dgm:cxn modelId="{159C0419-183F-4A9E-BA0A-51C3E59B86DF}" type="presParOf" srcId="{1BE9C8BE-15A9-4979-B70B-A3B0A6968C59}" destId="{23420FD8-DE1B-4DB2-820F-35081A936A8A}" srcOrd="3" destOrd="0" presId="urn:microsoft.com/office/officeart/2024/3/layout/verticalVisualTextBlock1"/>
    <dgm:cxn modelId="{FBCEA546-3718-4445-8061-2C3C66F8A3D2}" type="presParOf" srcId="{1BE9C8BE-15A9-4979-B70B-A3B0A6968C59}" destId="{D068B539-53AE-4AA1-8663-0BEE8B7BBE37}" srcOrd="4" destOrd="0" presId="urn:microsoft.com/office/officeart/2024/3/layout/verticalVisualTextBlock1"/>
    <dgm:cxn modelId="{BA20F440-86CD-49C6-A037-F958F194A108}" type="presParOf" srcId="{D068B539-53AE-4AA1-8663-0BEE8B7BBE37}" destId="{01DB1FC0-382D-4AEE-8CBA-598DD2C07B1B}" srcOrd="0" destOrd="0" presId="urn:microsoft.com/office/officeart/2024/3/layout/verticalVisualTextBlock1"/>
    <dgm:cxn modelId="{25F40991-0EA4-43DD-8054-C479E27FF05C}" type="presParOf" srcId="{D068B539-53AE-4AA1-8663-0BEE8B7BBE37}" destId="{E3BF7F41-41D3-4079-8E5A-CE926E67412E}" srcOrd="1" destOrd="0" presId="urn:microsoft.com/office/officeart/2024/3/layout/verticalVisualTextBlock1"/>
    <dgm:cxn modelId="{7DA5279D-33EF-40C6-9F51-231F2DD438FA}" type="presParOf" srcId="{D068B539-53AE-4AA1-8663-0BEE8B7BBE37}" destId="{9B319899-C83C-483A-86B4-5FE27916917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6852C-B6C1-4C99-B098-3F4852990340}">
      <dsp:nvSpPr>
        <dsp:cNvPr id="0" name=""/>
        <dsp:cNvSpPr/>
      </dsp:nvSpPr>
      <dsp:spPr>
        <a:xfrm>
          <a:off x="0" y="0"/>
          <a:ext cx="1167510" cy="11675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1584" r="21671" b="7"/>
          <a:stretch/>
        </a:blipFill>
        <a:ln>
          <a:noFill/>
        </a:ln>
        <a:effectLst/>
      </dsp:spPr>
      <dsp:style>
        <a:lnRef idx="0">
          <a:scrgbClr r="0" g="0" b="0"/>
        </a:lnRef>
        <a:fillRef idx="3">
          <a:scrgbClr r="0" g="0" b="0"/>
        </a:fillRef>
        <a:effectRef idx="2">
          <a:scrgbClr r="0" g="0" b="0"/>
        </a:effectRef>
        <a:fontRef idx="minor">
          <a:schemeClr val="lt1"/>
        </a:fontRef>
      </dsp:style>
    </dsp:sp>
    <dsp:sp modelId="{225836EF-E25C-41E4-B1F8-80325D296AE8}">
      <dsp:nvSpPr>
        <dsp:cNvPr id="0" name=""/>
        <dsp:cNvSpPr/>
      </dsp:nvSpPr>
      <dsp:spPr>
        <a:xfrm>
          <a:off x="1347510" y="0"/>
          <a:ext cx="7120047" cy="37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Acondicionamiento del Edificio</a:t>
          </a:r>
        </a:p>
      </dsp:txBody>
      <dsp:txXfrm>
        <a:off x="1347510" y="0"/>
        <a:ext cx="7120047" cy="372807"/>
      </dsp:txXfrm>
    </dsp:sp>
    <dsp:sp modelId="{6AE50A9E-E471-4FFF-B345-7559442B39CE}">
      <dsp:nvSpPr>
        <dsp:cNvPr id="0" name=""/>
        <dsp:cNvSpPr/>
      </dsp:nvSpPr>
      <dsp:spPr>
        <a:xfrm>
          <a:off x="1347510" y="372807"/>
          <a:ext cx="7120047" cy="79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err="1"/>
            <a:t>Adaptación</a:t>
          </a:r>
          <a:r>
            <a:rPr lang="en-US" sz="1400" kern="1200" dirty="0"/>
            <a:t> del </a:t>
          </a:r>
          <a:r>
            <a:rPr lang="en-US" sz="1400" kern="1200" dirty="0" err="1"/>
            <a:t>edificio</a:t>
          </a:r>
          <a:r>
            <a:rPr lang="en-US" sz="1400" kern="1200" dirty="0"/>
            <a:t> junto al </a:t>
          </a:r>
          <a:r>
            <a:rPr lang="en-US" sz="1400" kern="1200" dirty="0" err="1"/>
            <a:t>centro</a:t>
          </a:r>
          <a:r>
            <a:rPr lang="en-US" sz="1400" kern="1200" dirty="0"/>
            <a:t> de </a:t>
          </a:r>
          <a:r>
            <a:rPr lang="en-US" sz="1400" kern="1200" dirty="0" err="1"/>
            <a:t>investigación</a:t>
          </a:r>
          <a:r>
            <a:rPr lang="en-US" sz="1400" kern="1200" dirty="0"/>
            <a:t> para </a:t>
          </a:r>
          <a:r>
            <a:rPr lang="en-US" sz="1400" kern="1200" dirty="0" err="1"/>
            <a:t>cumplir</a:t>
          </a:r>
          <a:r>
            <a:rPr lang="en-US" sz="1400" kern="1200" dirty="0"/>
            <a:t> </a:t>
          </a:r>
          <a:r>
            <a:rPr lang="en-US" sz="1400" kern="1200" dirty="0" err="1"/>
            <a:t>requisitos</a:t>
          </a:r>
          <a:r>
            <a:rPr lang="en-US" sz="1400" kern="1200" dirty="0"/>
            <a:t> </a:t>
          </a:r>
          <a:r>
            <a:rPr lang="en-US" sz="1400" kern="1200" dirty="0" err="1"/>
            <a:t>técnicos</a:t>
          </a:r>
          <a:r>
            <a:rPr lang="en-US" sz="1400" kern="1200" dirty="0"/>
            <a:t>, </a:t>
          </a:r>
          <a:r>
            <a:rPr lang="en-US" sz="1400" kern="1200" dirty="0" err="1"/>
            <a:t>normativos</a:t>
          </a:r>
          <a:r>
            <a:rPr lang="en-US" sz="1400" kern="1200" dirty="0"/>
            <a:t> y de </a:t>
          </a:r>
          <a:r>
            <a:rPr lang="en-US" sz="1400" kern="1200" dirty="0" err="1"/>
            <a:t>seguridad</a:t>
          </a:r>
          <a:r>
            <a:rPr lang="en-US" sz="1400" kern="1200" dirty="0"/>
            <a:t>.</a:t>
          </a:r>
        </a:p>
      </dsp:txBody>
      <dsp:txXfrm>
        <a:off x="1347510" y="372807"/>
        <a:ext cx="7120047" cy="794702"/>
      </dsp:txXfrm>
    </dsp:sp>
    <dsp:sp modelId="{0FAA091C-6914-498E-95D4-489475348618}">
      <dsp:nvSpPr>
        <dsp:cNvPr id="0" name=""/>
        <dsp:cNvSpPr/>
      </dsp:nvSpPr>
      <dsp:spPr>
        <a:xfrm>
          <a:off x="0" y="1260911"/>
          <a:ext cx="1167510" cy="116751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40318" r="3432" b="1"/>
          <a:stretch/>
        </a:blipFill>
        <a:ln>
          <a:noFill/>
        </a:ln>
        <a:effectLst/>
      </dsp:spPr>
      <dsp:style>
        <a:lnRef idx="0">
          <a:scrgbClr r="0" g="0" b="0"/>
        </a:lnRef>
        <a:fillRef idx="3">
          <a:scrgbClr r="0" g="0" b="0"/>
        </a:fillRef>
        <a:effectRef idx="2">
          <a:scrgbClr r="0" g="0" b="0"/>
        </a:effectRef>
        <a:fontRef idx="minor">
          <a:schemeClr val="lt1"/>
        </a:fontRef>
      </dsp:style>
    </dsp:sp>
    <dsp:sp modelId="{26C08C41-6116-443C-9D9C-62D8FF84E14C}">
      <dsp:nvSpPr>
        <dsp:cNvPr id="0" name=""/>
        <dsp:cNvSpPr/>
      </dsp:nvSpPr>
      <dsp:spPr>
        <a:xfrm>
          <a:off x="1347510" y="1260911"/>
          <a:ext cx="7120047" cy="37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Dotación de Equipamiento</a:t>
          </a:r>
        </a:p>
      </dsp:txBody>
      <dsp:txXfrm>
        <a:off x="1347510" y="1260911"/>
        <a:ext cx="7120047" cy="372807"/>
      </dsp:txXfrm>
    </dsp:sp>
    <dsp:sp modelId="{61A02829-D1ED-4B4B-9053-9D885B88089E}">
      <dsp:nvSpPr>
        <dsp:cNvPr id="0" name=""/>
        <dsp:cNvSpPr/>
      </dsp:nvSpPr>
      <dsp:spPr>
        <a:xfrm>
          <a:off x="1347510" y="1633718"/>
          <a:ext cx="7120047" cy="79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Suministro inicial de mobiliario y material especializado para el funcionamiento del centro tecnológico.</a:t>
          </a:r>
        </a:p>
      </dsp:txBody>
      <dsp:txXfrm>
        <a:off x="1347510" y="1633718"/>
        <a:ext cx="7120047" cy="794702"/>
      </dsp:txXfrm>
    </dsp:sp>
    <dsp:sp modelId="{01DB1FC0-382D-4AEE-8CBA-598DD2C07B1B}">
      <dsp:nvSpPr>
        <dsp:cNvPr id="0" name=""/>
        <dsp:cNvSpPr/>
      </dsp:nvSpPr>
      <dsp:spPr>
        <a:xfrm>
          <a:off x="0" y="2521822"/>
          <a:ext cx="1167510" cy="11675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t="9631" r="7" b="23624"/>
          <a:stretch/>
        </a:blipFill>
        <a:ln>
          <a:noFill/>
        </a:ln>
        <a:effectLst/>
      </dsp:spPr>
      <dsp:style>
        <a:lnRef idx="0">
          <a:scrgbClr r="0" g="0" b="0"/>
        </a:lnRef>
        <a:fillRef idx="3">
          <a:scrgbClr r="0" g="0" b="0"/>
        </a:fillRef>
        <a:effectRef idx="2">
          <a:scrgbClr r="0" g="0" b="0"/>
        </a:effectRef>
        <a:fontRef idx="minor">
          <a:schemeClr val="lt1"/>
        </a:fontRef>
      </dsp:style>
    </dsp:sp>
    <dsp:sp modelId="{E3BF7F41-41D3-4079-8E5A-CE926E67412E}">
      <dsp:nvSpPr>
        <dsp:cNvPr id="0" name=""/>
        <dsp:cNvSpPr/>
      </dsp:nvSpPr>
      <dsp:spPr>
        <a:xfrm>
          <a:off x="1347510" y="2521822"/>
          <a:ext cx="7120047" cy="37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Apoyo Institucional y Coordinación</a:t>
          </a:r>
        </a:p>
      </dsp:txBody>
      <dsp:txXfrm>
        <a:off x="1347510" y="2521822"/>
        <a:ext cx="7120047" cy="372807"/>
      </dsp:txXfrm>
    </dsp:sp>
    <dsp:sp modelId="{9B319899-C83C-483A-86B4-5FE279169174}">
      <dsp:nvSpPr>
        <dsp:cNvPr id="0" name=""/>
        <dsp:cNvSpPr/>
      </dsp:nvSpPr>
      <dsp:spPr>
        <a:xfrm>
          <a:off x="1347510" y="2894629"/>
          <a:ext cx="7120047" cy="79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La Consejería brinda apoyo administrativo y seguimiento para alinear el proyecto con políticas regionales.</a:t>
          </a:r>
        </a:p>
      </dsp:txBody>
      <dsp:txXfrm>
        <a:off x="1347510" y="2894629"/>
        <a:ext cx="7120047" cy="794702"/>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F213F-0E04-4826-88B1-0F1A38EF8B0F}" type="datetimeFigureOut">
              <a:t>04/05/2026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AA820-F577-4F4D-A62A-725B82729EFD}" type="slidenum">
              <a:t>‹Nº›</a:t>
            </a:fld>
            <a:endParaRPr lang="en-US"/>
          </a:p>
        </p:txBody>
      </p:sp>
    </p:spTree>
    <p:extLst>
      <p:ext uri="{BB962C8B-B14F-4D97-AF65-F5344CB8AC3E}">
        <p14:creationId xmlns:p14="http://schemas.microsoft.com/office/powerpoint/2010/main" val="326801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 contenido generado por IA puede ser incorrecto.
---
</a:t>
            </a:r>
          </a:p>
        </p:txBody>
      </p:sp>
      <p:sp>
        <p:nvSpPr>
          <p:cNvPr id="4" name="Slide Number Placeholder 3"/>
          <p:cNvSpPr>
            <a:spLocks noGrp="1"/>
          </p:cNvSpPr>
          <p:nvPr>
            <p:ph type="sldNum" sz="quarter" idx="5"/>
          </p:nvPr>
        </p:nvSpPr>
        <p:spPr/>
        <p:txBody>
          <a:bodyPr/>
          <a:lstStyle/>
          <a:p>
            <a:fld id="{57F857A6-DE1E-4BA0-BC3A-D110D24E4C95}" type="slidenum">
              <a:t>1</a:t>
            </a:fld>
            <a:endParaRPr lang="en-US"/>
          </a:p>
        </p:txBody>
      </p:sp>
    </p:spTree>
    <p:extLst>
      <p:ext uri="{BB962C8B-B14F-4D97-AF65-F5344CB8AC3E}">
        <p14:creationId xmlns:p14="http://schemas.microsoft.com/office/powerpoint/2010/main" val="100060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actas de visita a obra, y en particular el Acta nº 13 de fecha 27 de abril de 2026, permiten detallar con precisión los trabajos ejecutados y las cuestiones técnicas abordadas durante la fase de ejecución. Entre las actuaciones más relevantes destaca la demolición completa del forjado sanitario, así como la demolición parcial de muros para permitir posteriores refuerzos estructurales mediante fibra de carbono. Durante la visita se analizaron los sistemas de desescombrado, adaptándolos a la existencia de muros de carga intermedios que dificultan el acceso de maquinaria. También se verificaron los huecos existentes y previstos para la ventilación de la cámara sanitaria, en cumplimiento de la normativa de protección frente al gas radón. Asimismo, se revisó la situación del aljibe y de las instalaciones existentes, identificando elementos en desuso y condicionantes para el futuro abastecimiento. Estas actas reflejan un seguimiento técnico exhaustivo de la obra, orientado a anticipar problemas, documentar decisiones y asegurar que la ejecución se ajusta al proyecto y a la normativa vigente.
</a:t>
            </a:r>
          </a:p>
        </p:txBody>
      </p:sp>
      <p:sp>
        <p:nvSpPr>
          <p:cNvPr id="4" name="Slide Number Placeholder 3"/>
          <p:cNvSpPr>
            <a:spLocks noGrp="1"/>
          </p:cNvSpPr>
          <p:nvPr>
            <p:ph type="sldNum" sz="quarter" idx="5"/>
          </p:nvPr>
        </p:nvSpPr>
        <p:spPr/>
        <p:txBody>
          <a:bodyPr/>
          <a:lstStyle/>
          <a:p>
            <a:fld id="{57F857A6-DE1E-4BA0-BC3A-D110D24E4C95}" type="slidenum">
              <a:t>10</a:t>
            </a:fld>
            <a:endParaRPr lang="en-US"/>
          </a:p>
        </p:txBody>
      </p:sp>
    </p:spTree>
    <p:extLst>
      <p:ext uri="{BB962C8B-B14F-4D97-AF65-F5344CB8AC3E}">
        <p14:creationId xmlns:p14="http://schemas.microsoft.com/office/powerpoint/2010/main" val="429282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actas de visita a obra, y en particular el Acta nº 13 de fecha 27 de abril de 2026, permiten detallar con precisión los trabajos ejecutados y las cuestiones técnicas abordadas durante la fase de ejecución. Entre las actuaciones más relevantes destaca la demolición completa del forjado sanitario, así como la demolición parcial de muros para permitir posteriores refuerzos estructurales mediante fibra de carbono. Durante la visita se analizaron los sistemas de desescombrado, adaptándolos a la existencia de muros de carga intermedios que dificultan el acceso de maquinaria. También se verificaron los huecos existentes y previstos para la ventilación de la cámara sanitaria, en cumplimiento de la normativa de protección frente al gas radón. Asimismo, se revisó la situación del aljibe y de las instalaciones existentes, identificando elementos en desuso y condicionantes para el futuro abastecimiento. Estas actas reflejan un seguimiento técnico exhaustivo de la obra, orientado a anticipar problemas, documentar decisiones y asegurar que la ejecución se ajusta al proyecto y a la normativa vigente.
</a:t>
            </a:r>
          </a:p>
        </p:txBody>
      </p:sp>
      <p:sp>
        <p:nvSpPr>
          <p:cNvPr id="4" name="Slide Number Placeholder 3"/>
          <p:cNvSpPr>
            <a:spLocks noGrp="1"/>
          </p:cNvSpPr>
          <p:nvPr>
            <p:ph type="sldNum" sz="quarter" idx="5"/>
          </p:nvPr>
        </p:nvSpPr>
        <p:spPr/>
        <p:txBody>
          <a:bodyPr/>
          <a:lstStyle/>
          <a:p>
            <a:fld id="{57F857A6-DE1E-4BA0-BC3A-D110D24E4C95}" type="slidenum">
              <a:t>11</a:t>
            </a:fld>
            <a:endParaRPr lang="en-US"/>
          </a:p>
        </p:txBody>
      </p:sp>
    </p:spTree>
    <p:extLst>
      <p:ext uri="{BB962C8B-B14F-4D97-AF65-F5344CB8AC3E}">
        <p14:creationId xmlns:p14="http://schemas.microsoft.com/office/powerpoint/2010/main" val="70064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actas de visita a obra, y en particular el Acta nº 13 de fecha 27 de abril de 2026, permiten detallar con precisión los trabajos ejecutados y las cuestiones técnicas abordadas durante la fase de ejecución. Entre las actuaciones más relevantes destaca la demolición completa del forjado sanitario, así como la demolición parcial de muros para permitir posteriores refuerzos estructurales mediante fibra de carbono. Durante la visita se analizaron los sistemas de desescombrado, adaptándolos a la existencia de muros de carga intermedios que dificultan el acceso de maquinaria. También se verificaron los huecos existentes y previstos para la ventilación de la cámara sanitaria, en cumplimiento de la normativa de protección frente al gas radón. Asimismo, se revisó la situación del aljibe y de las instalaciones existentes, identificando elementos en desuso y condicionantes para el futuro abastecimiento. Estas actas reflejan un seguimiento técnico exhaustivo de la obra, orientado a anticipar problemas, documentar decisiones y asegurar que la ejecución se ajusta al proyecto y a la normativa vigente.
</a:t>
            </a:r>
          </a:p>
        </p:txBody>
      </p:sp>
      <p:sp>
        <p:nvSpPr>
          <p:cNvPr id="4" name="Slide Number Placeholder 3"/>
          <p:cNvSpPr>
            <a:spLocks noGrp="1"/>
          </p:cNvSpPr>
          <p:nvPr>
            <p:ph type="sldNum" sz="quarter" idx="5"/>
          </p:nvPr>
        </p:nvSpPr>
        <p:spPr/>
        <p:txBody>
          <a:bodyPr/>
          <a:lstStyle/>
          <a:p>
            <a:fld id="{57F857A6-DE1E-4BA0-BC3A-D110D24E4C95}" type="slidenum">
              <a:t>12</a:t>
            </a:fld>
            <a:endParaRPr lang="en-US"/>
          </a:p>
        </p:txBody>
      </p:sp>
    </p:spTree>
    <p:extLst>
      <p:ext uri="{BB962C8B-B14F-4D97-AF65-F5344CB8AC3E}">
        <p14:creationId xmlns:p14="http://schemas.microsoft.com/office/powerpoint/2010/main" val="231283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actas de visita a obra, y en particular el Acta nº 13 de fecha 27 de abril de 2026, permiten detallar con precisión los trabajos ejecutados y las cuestiones técnicas abordadas durante la fase de ejecución. Entre las actuaciones más relevantes destaca la demolición completa del forjado sanitario, así como la demolición parcial de muros para permitir posteriores refuerzos estructurales mediante fibra de carbono. Durante la visita se analizaron los sistemas de desescombrado, adaptándolos a la existencia de muros de carga intermedios que dificultan el acceso de maquinaria. También se verificaron los huecos existentes y previstos para la ventilación de la cámara sanitaria, en cumplimiento de la normativa de protección frente al gas radón. Asimismo, se revisó la situación del aljibe y de las instalaciones existentes, identificando elementos en desuso y condicionantes para el futuro abastecimiento. Estas actas reflejan un seguimiento técnico exhaustivo de la obra, orientado a anticipar problemas, documentar decisiones y asegurar que la ejecución se ajusta al proyecto y a la normativa vigente.
</a:t>
            </a:r>
          </a:p>
        </p:txBody>
      </p:sp>
      <p:sp>
        <p:nvSpPr>
          <p:cNvPr id="4" name="Slide Number Placeholder 3"/>
          <p:cNvSpPr>
            <a:spLocks noGrp="1"/>
          </p:cNvSpPr>
          <p:nvPr>
            <p:ph type="sldNum" sz="quarter" idx="5"/>
          </p:nvPr>
        </p:nvSpPr>
        <p:spPr/>
        <p:txBody>
          <a:bodyPr/>
          <a:lstStyle/>
          <a:p>
            <a:fld id="{57F857A6-DE1E-4BA0-BC3A-D110D24E4C95}" type="slidenum">
              <a:t>13</a:t>
            </a:fld>
            <a:endParaRPr lang="en-US"/>
          </a:p>
        </p:txBody>
      </p:sp>
    </p:spTree>
    <p:extLst>
      <p:ext uri="{BB962C8B-B14F-4D97-AF65-F5344CB8AC3E}">
        <p14:creationId xmlns:p14="http://schemas.microsoft.com/office/powerpoint/2010/main" val="269138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obras de acondicionamiento del edificio para albergar el Centro Tecnológico del Huevo han experimentado un desarrollo condicionado por diversos factores administrativos y técnicos. El inicio estaba previsto para octubre de 2025, pero se produjo un retraso significativo debido a la obtención de la licencia de obra por parte del Ayuntamiento de Marchamalo, lo que desplazó las primeras actuaciones a diciembre. A fecha de marzo de 2026, la obra se sitúa en una fase inicial-intermedia, con un avance global estimado en torno al 22 %. Las demoliciones se encuentran prácticamente finalizadas, con un grado de ejecución del 85 al 90 %, mientras que los trabajos de refuerzo estructural están en fase preparatoria, con un avance aproximado del 20 al 25 %. Las actuaciones en cubierta se limitan por el momento a catas, con un avance estimado del 5 %, y las instalaciones aún no se han iniciado de forma significativa. Este estado refleja una obra técnicamente compleja, donde las fases previas de demolición y análisis estructural son determinantes para garantizar la correcta ejecución de las siguientes etapas.
</a:t>
            </a:r>
          </a:p>
        </p:txBody>
      </p:sp>
      <p:sp>
        <p:nvSpPr>
          <p:cNvPr id="4" name="Slide Number Placeholder 3"/>
          <p:cNvSpPr>
            <a:spLocks noGrp="1"/>
          </p:cNvSpPr>
          <p:nvPr>
            <p:ph type="sldNum" sz="quarter" idx="5"/>
          </p:nvPr>
        </p:nvSpPr>
        <p:spPr/>
        <p:txBody>
          <a:bodyPr/>
          <a:lstStyle/>
          <a:p>
            <a:fld id="{57F857A6-DE1E-4BA0-BC3A-D110D24E4C95}" type="slidenum">
              <a:t>14</a:t>
            </a:fld>
            <a:endParaRPr lang="en-US"/>
          </a:p>
        </p:txBody>
      </p:sp>
    </p:spTree>
    <p:extLst>
      <p:ext uri="{BB962C8B-B14F-4D97-AF65-F5344CB8AC3E}">
        <p14:creationId xmlns:p14="http://schemas.microsoft.com/office/powerpoint/2010/main" val="250093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Las obras de acondicionamiento del edificio para albergar el Centro Tecnológico del Huevo han experimentado un desarrollo condicionado por diversos factores administrativos y técnicos. El inicio estaba previsto para octubre de 2025, pero se produjo un retraso significativo debido a la obtención de la licencia de obra por parte del Ayuntamiento de Marchamalo, lo que desplazó las primeras actuaciones a diciembre. A fecha de marzo de 2026, la obra se sitúa en una fase inicial-intermedia, con un avance global estimado en torno al 22 %. Las demoliciones se encuentran prácticamente finalizadas, con un grado de ejecución del 85 al 90 %, mientras que los trabajos de refuerzo estructural están en fase preparatoria, con un avance aproximado del 20 al 25 %. Las actuaciones en cubierta se limitan por el momento a catas, con un avance estimado del 5 %, y las instalaciones aún no se han iniciado de forma significativa. Este estado refleja una obra técnicamente compleja, donde las fases previas de demolición y análisis estructural son determinantes para garantizar la correcta ejecución de las siguientes etapas.
</a:t>
            </a:r>
          </a:p>
        </p:txBody>
      </p:sp>
      <p:sp>
        <p:nvSpPr>
          <p:cNvPr id="4" name="Slide Number Placeholder 3"/>
          <p:cNvSpPr>
            <a:spLocks noGrp="1"/>
          </p:cNvSpPr>
          <p:nvPr>
            <p:ph type="sldNum" sz="quarter" idx="5"/>
          </p:nvPr>
        </p:nvSpPr>
        <p:spPr/>
        <p:txBody>
          <a:bodyPr/>
          <a:lstStyle/>
          <a:p>
            <a:fld id="{57F857A6-DE1E-4BA0-BC3A-D110D24E4C95}" type="slidenum">
              <a:t>15</a:t>
            </a:fld>
            <a:endParaRPr lang="en-US"/>
          </a:p>
        </p:txBody>
      </p:sp>
    </p:spTree>
    <p:extLst>
      <p:ext uri="{BB962C8B-B14F-4D97-AF65-F5344CB8AC3E}">
        <p14:creationId xmlns:p14="http://schemas.microsoft.com/office/powerpoint/2010/main" val="215171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A pesar del avance alcanzado, la obra del Centro Tecnológico del Huevo presenta una serie de retos y cuestiones pendientes que condicionan su evolución en los próximos meses. Entre los aspectos más relevantes se encuentra la necesidad de definir de forma definitiva la eliminación de la cubierta plana para albergar instalaciones en la parcela, una decisión que implica modificaciones en otras partidas y requiere una pronta resolución. También está pendiente el recalculo de las instalaciones a la luz de las circunstancias surgidas durante la ejecución, así como la aprobación de materiales, fichas técnicas y documentación de control de calidad por parte de la dirección facultativa. Otros trabajos pendientes incluyen el retacado de la estructura metálica, la colocación de mortero estructural en zonas reforzadas y la planificación del nuevo aljibe para minimizar interrupciones en el suministro. La correcta resolución de estos retos será clave para pasar de la fase actual a las etapas de reconstrucción, instalaciones y acabados, asegurando que el centro pueda entrar en funcionamiento conforme a los objetivos previstos.
</a:t>
            </a:r>
          </a:p>
        </p:txBody>
      </p:sp>
      <p:sp>
        <p:nvSpPr>
          <p:cNvPr id="4" name="Slide Number Placeholder 3"/>
          <p:cNvSpPr>
            <a:spLocks noGrp="1"/>
          </p:cNvSpPr>
          <p:nvPr>
            <p:ph type="sldNum" sz="quarter" idx="5"/>
          </p:nvPr>
        </p:nvSpPr>
        <p:spPr/>
        <p:txBody>
          <a:bodyPr/>
          <a:lstStyle/>
          <a:p>
            <a:fld id="{57F857A6-DE1E-4BA0-BC3A-D110D24E4C95}" type="slidenum">
              <a:t>16</a:t>
            </a:fld>
            <a:endParaRPr lang="en-US"/>
          </a:p>
        </p:txBody>
      </p:sp>
    </p:spTree>
    <p:extLst>
      <p:ext uri="{BB962C8B-B14F-4D97-AF65-F5344CB8AC3E}">
        <p14:creationId xmlns:p14="http://schemas.microsoft.com/office/powerpoint/2010/main" val="1111306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EF688D8D-831B-4B2E-A1E5-7A4D04A4B0F7}" type="slidenum">
              <a:t>17</a:t>
            </a:fld>
            <a:endParaRPr lang="en-US"/>
          </a:p>
        </p:txBody>
      </p:sp>
    </p:spTree>
    <p:extLst>
      <p:ext uri="{BB962C8B-B14F-4D97-AF65-F5344CB8AC3E}">
        <p14:creationId xmlns:p14="http://schemas.microsoft.com/office/powerpoint/2010/main" val="206864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Presentación del Centro Tecnológico del Huevo, Importancia del sector avícola en Castilla-La Mancha, Objetivos estratégicos del proyecto
</a:t>
            </a:r>
          </a:p>
        </p:txBody>
      </p:sp>
      <p:sp>
        <p:nvSpPr>
          <p:cNvPr id="4" name="Slide Number Placeholder 3"/>
          <p:cNvSpPr>
            <a:spLocks noGrp="1"/>
          </p:cNvSpPr>
          <p:nvPr>
            <p:ph type="sldNum" sz="quarter" idx="5"/>
          </p:nvPr>
        </p:nvSpPr>
        <p:spPr/>
        <p:txBody>
          <a:bodyPr/>
          <a:lstStyle/>
          <a:p>
            <a:fld id="{57F857A6-DE1E-4BA0-BC3A-D110D24E4C95}" type="slidenum">
              <a:t>2</a:t>
            </a:fld>
            <a:endParaRPr lang="en-US"/>
          </a:p>
        </p:txBody>
      </p:sp>
    </p:spTree>
    <p:extLst>
      <p:ext uri="{BB962C8B-B14F-4D97-AF65-F5344CB8AC3E}">
        <p14:creationId xmlns:p14="http://schemas.microsoft.com/office/powerpoint/2010/main" val="202371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El Centro Tecnológico del Huevo de Castilla-La Mancha es una iniciativa estratégica impulsada para reforzar la competitividad, la innovación y la sostenibilidad del sector avícola de puesta en la región. El proyecto surge de la colaboración entre la Consejería de Agricultura, Ganadería y Desarrollo Rural de la Junta de Comunidades de Castilla-La Mancha y AVICAM, la Asociación Regional de Avicultores, como respuesta a la necesidad de dotar al sector de infraestructuras de I+D+i especializadas. Castilla-La Mancha concentra una parte muy significativa de la producción nacional de huevos, por lo que disponer de un centro tecnológico propio permite abordar de manera directa retos clave como la sanidad animal, la seguridad alimentaria, la trazabilidad, el bienestar animal y la adaptación a la normativa europea. El centro se concibe como un espacio de apoyo técnico y científico para las explotaciones, capaz de realizar diagnósticos, ensayos, análisis de laboratorio y proyectos de investigación aplicada. Además, pretende actuar como punto de encuentro entre administración, sector productivo y comunidad científica, facilitando la transferencia de conocimiento y la modernización del tejido productivo. La financiación del proyecto cuenta con apoyo de fondos FEDER, lo que refuerza su carácter estratégico y su alineación con las políticas europeas de innovación, desarrollo rural y sostenibilidad. En conjunto, el Centro Tecnológico del Huevo se plantea como una infraestructura clave para consolidar el liderazgo regional en el sector avícola y asegurar su viabilidad a medio y largo plazo.
</a:t>
            </a:r>
          </a:p>
        </p:txBody>
      </p:sp>
      <p:sp>
        <p:nvSpPr>
          <p:cNvPr id="4" name="Slide Number Placeholder 3"/>
          <p:cNvSpPr>
            <a:spLocks noGrp="1"/>
          </p:cNvSpPr>
          <p:nvPr>
            <p:ph type="sldNum" sz="quarter" idx="5"/>
          </p:nvPr>
        </p:nvSpPr>
        <p:spPr/>
        <p:txBody>
          <a:bodyPr/>
          <a:lstStyle/>
          <a:p>
            <a:fld id="{57F857A6-DE1E-4BA0-BC3A-D110D24E4C95}" type="slidenum">
              <a:t>3</a:t>
            </a:fld>
            <a:endParaRPr lang="en-US"/>
          </a:p>
        </p:txBody>
      </p:sp>
    </p:spTree>
    <p:extLst>
      <p:ext uri="{BB962C8B-B14F-4D97-AF65-F5344CB8AC3E}">
        <p14:creationId xmlns:p14="http://schemas.microsoft.com/office/powerpoint/2010/main" val="335246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El sector avícola de puesta tiene un peso económico y social muy relevante en Castilla-La Mancha, situando a la región como una de las principales referencias a nivel nacional y europeo. La comunidad autónoma concentra aproximadamente el 40 % del censo nacional de gallinas ponedoras y lidera la producción de huevos en España, con más del 22 % del total nacional. Este volumen productivo se traduce en un impacto económico directo muy significativo, con una facturación regional estimada entre 550 y 650 millones de euros anuales dentro de un sector que supera los 2.200 millones de euros a nivel nacional. Además, la avicultura de puesta genera miles de empleos directos e indirectos, muchos de ellos vinculados a explotaciones familiares y a industrias auxiliares como piensos, transporte, clasificación, envasado y transformación. El sector destaca también por su alto nivel de tecnificación, con explotaciones de gran tamaño medio y una creciente inversión en automatización y control de procesos. En los últimos años, Castilla-La Mancha ha sido pionera en la transición hacia sistemas de producción sin jaula, apoyando esta transformación con ayudas públicas específicas. Este contexto de liderazgo productivo, capacidad económica y adaptación normativa justifica plenamente la creación de un centro tecnológico especializado que acompañe al sector en sus retos presentes y futuros.
</a:t>
            </a:r>
          </a:p>
        </p:txBody>
      </p:sp>
      <p:sp>
        <p:nvSpPr>
          <p:cNvPr id="4" name="Slide Number Placeholder 3"/>
          <p:cNvSpPr>
            <a:spLocks noGrp="1"/>
          </p:cNvSpPr>
          <p:nvPr>
            <p:ph type="sldNum" sz="quarter" idx="5"/>
          </p:nvPr>
        </p:nvSpPr>
        <p:spPr/>
        <p:txBody>
          <a:bodyPr/>
          <a:lstStyle/>
          <a:p>
            <a:fld id="{57F857A6-DE1E-4BA0-BC3A-D110D24E4C95}" type="slidenum">
              <a:t>4</a:t>
            </a:fld>
            <a:endParaRPr lang="en-US"/>
          </a:p>
        </p:txBody>
      </p:sp>
    </p:spTree>
    <p:extLst>
      <p:ext uri="{BB962C8B-B14F-4D97-AF65-F5344CB8AC3E}">
        <p14:creationId xmlns:p14="http://schemas.microsoft.com/office/powerpoint/2010/main" val="57386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El Centro Tecnológico del Huevo nace con una serie de objetivos estratégicos claramente definidos y alineados con las necesidades reales del sector avícola de puesta. Uno de los objetivos principales es garantizar elevados estándares de sanidad animal y calidad del producto, mediante el diagnóstico precoz de enfermedades, la elaboración de mapas epidemiológicos y el apoyo técnico a las explotaciones. Otro objetivo clave es reforzar la seguridad alimentaria y la trazabilidad, aspectos cada vez más demandados por los consumidores y por la normativa comunitaria. El centro también persigue impulsar la innovación y la investigación aplicada, promoviendo proyectos de I+D+i en colaboración con universidades, centros de investigación y empresas del sector. El bienestar animal constituye otro eje fundamental, especialmente en el contexto de la transición hacia sistemas libres de jaula, donde es necesario aportar conocimiento técnico y soluciones prácticas. Asimismo, el proyecto busca mejorar la competitividad y sostenibilidad económica y ambiental de las explotaciones, ayudando a optimizar costes, reducir impactos y aumentar el valor añadido del producto. En conjunto, estos objetivos configuran una visión integral del centro como herramienta de apoyo, modernización y liderazgo del sector avícola regional.
</a:t>
            </a:r>
          </a:p>
        </p:txBody>
      </p:sp>
      <p:sp>
        <p:nvSpPr>
          <p:cNvPr id="4" name="Slide Number Placeholder 3"/>
          <p:cNvSpPr>
            <a:spLocks noGrp="1"/>
          </p:cNvSpPr>
          <p:nvPr>
            <p:ph type="sldNum" sz="quarter" idx="5"/>
          </p:nvPr>
        </p:nvSpPr>
        <p:spPr/>
        <p:txBody>
          <a:bodyPr/>
          <a:lstStyle/>
          <a:p>
            <a:fld id="{57F857A6-DE1E-4BA0-BC3A-D110D24E4C95}" type="slidenum">
              <a:t>5</a:t>
            </a:fld>
            <a:endParaRPr lang="en-US"/>
          </a:p>
        </p:txBody>
      </p:sp>
    </p:spTree>
    <p:extLst>
      <p:ext uri="{BB962C8B-B14F-4D97-AF65-F5344CB8AC3E}">
        <p14:creationId xmlns:p14="http://schemas.microsoft.com/office/powerpoint/2010/main" val="150217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El Centro Tecnológico del Huevo se ubica en el municipio de Marchamalo, en la provincia de Guadalajara, dentro de un entorno ya consolidado de investigación agroambiental. La localización junto al Centro de Investigación Apícola y Agroambiental no es casual, sino que responde a una estrategia de concentración de infraestructuras de conocimiento y apoyo al sector primario. Esta proximidad permite generar sinergias, compartir recursos y facilitar la colaboración entre distintos ámbitos de investigación agroalimentaria. Desde el punto de vista logístico, Marchamalo cuenta con una buena conexión viaria, lo que facilita el acceso tanto desde las principales zonas productoras de la región como desde otros puntos de España. El emplazamiento elegido favorece también la integración del centro en el tejido territorial, reforzando el papel de Guadalajara como nodo de innovación agroalimentaria. Además, la reutilización y acondicionamiento de un edificio existente responde a criterios de eficiencia económica y sostenibilidad, reduciendo el impacto ambiental frente a una nueva construcción. En conjunto, la localización del centro contribuye a maximizar su funcionalidad, su visibilidad institucional y su capacidad de servicio al sector avícola de Castilla-La Mancha.
</a:t>
            </a:r>
          </a:p>
        </p:txBody>
      </p:sp>
      <p:sp>
        <p:nvSpPr>
          <p:cNvPr id="4" name="Slide Number Placeholder 3"/>
          <p:cNvSpPr>
            <a:spLocks noGrp="1"/>
          </p:cNvSpPr>
          <p:nvPr>
            <p:ph type="sldNum" sz="quarter" idx="5"/>
          </p:nvPr>
        </p:nvSpPr>
        <p:spPr/>
        <p:txBody>
          <a:bodyPr/>
          <a:lstStyle/>
          <a:p>
            <a:fld id="{57F857A6-DE1E-4BA0-BC3A-D110D24E4C95}" type="slidenum">
              <a:t>6</a:t>
            </a:fld>
            <a:endParaRPr lang="en-US"/>
          </a:p>
        </p:txBody>
      </p:sp>
    </p:spTree>
    <p:extLst>
      <p:ext uri="{BB962C8B-B14F-4D97-AF65-F5344CB8AC3E}">
        <p14:creationId xmlns:p14="http://schemas.microsoft.com/office/powerpoint/2010/main" val="235423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La Consejería de Agricultura, Ganadería y Desarrollo Rural de la Junta de Comunidades de Castilla-La Mancha desempeña un papel fundamental en la puesta en marcha del Centro Tecnológico del Huevo. Entre sus compromisos principales se encuentra el acondicionamiento de un edificio existente situado junto al Centro de Investigación Apícola y Agroambiental de Marchamalo, adaptándolo a las necesidades específicas de un centro tecnológico y de laboratorio. Este acondicionamiento incluye actuaciones de carácter estructural, funcional y normativo, garantizando el cumplimiento de los requisitos técnicos, de seguridad y de salud. Además, la Consejería asume la dotación inicial del centro con equipamiento de laboratorio, mobiliario y material especializado, elementos imprescindibles para el inicio de la actividad. Estas inversiones públicas, cofinanciadas con fondos FEDER, evidencian la apuesta institucional por el fortalecimiento del sector avícola regional. La implicación de la Consejería no se limita al plano económico, sino que también se traduce en apoyo institucional, coordinación administrativa y seguimiento del proyecto, asegurando su alineación con las políticas regionales de desarrollo rural, innovación y sostenibilidad.
</a:t>
            </a:r>
          </a:p>
        </p:txBody>
      </p:sp>
      <p:sp>
        <p:nvSpPr>
          <p:cNvPr id="4" name="Slide Number Placeholder 3"/>
          <p:cNvSpPr>
            <a:spLocks noGrp="1"/>
          </p:cNvSpPr>
          <p:nvPr>
            <p:ph type="sldNum" sz="quarter" idx="5"/>
          </p:nvPr>
        </p:nvSpPr>
        <p:spPr/>
        <p:txBody>
          <a:bodyPr/>
          <a:lstStyle/>
          <a:p>
            <a:fld id="{57F857A6-DE1E-4BA0-BC3A-D110D24E4C95}" type="slidenum">
              <a:t>7</a:t>
            </a:fld>
            <a:endParaRPr lang="en-US"/>
          </a:p>
        </p:txBody>
      </p:sp>
    </p:spTree>
    <p:extLst>
      <p:ext uri="{BB962C8B-B14F-4D97-AF65-F5344CB8AC3E}">
        <p14:creationId xmlns:p14="http://schemas.microsoft.com/office/powerpoint/2010/main" val="404314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AVICAM, como entidad representativa del sector avícola regional, asume un papel activo y comprometido en el funcionamiento del Centro Tecnológico del Huevo. Entre sus principales compromisos se encuentra la contratación y el mantenimiento de personal técnico especializado, con un coste anual estimado de 156.000 euros, garantizando así la disponibilidad de profesionales cualificados para el desarrollo de las actividades del centro. Asimismo, AVICAM se compromete a cubrir los gastos de mantenimiento de las instalaciones, con una previsión aproximada de 36.600 euros anuales, asegurando el correcto estado y operatividad del edificio. Otro aspecto relevante es el suministro de material fungible de laboratorio, presupuestado en unos 18.000 euros anuales, imprescindible para el desarrollo de análisis y ensayos. A ello se suma la renovación y mantenimiento de los equipos de laboratorio, también estimados en 18.000 euros anuales, con el objetivo de mantener un nivel tecnológico adecuado y actualizado. En conjunto, el compromiso económico anual de AVICAM asciende aproximadamente a 228.600 euros, lo que refleja una implicación clara y sostenida del sector en el éxito y la viabilidad del centro.
</a:t>
            </a:r>
          </a:p>
        </p:txBody>
      </p:sp>
      <p:sp>
        <p:nvSpPr>
          <p:cNvPr id="4" name="Slide Number Placeholder 3"/>
          <p:cNvSpPr>
            <a:spLocks noGrp="1"/>
          </p:cNvSpPr>
          <p:nvPr>
            <p:ph type="sldNum" sz="quarter" idx="5"/>
          </p:nvPr>
        </p:nvSpPr>
        <p:spPr/>
        <p:txBody>
          <a:bodyPr/>
          <a:lstStyle/>
          <a:p>
            <a:fld id="{57F857A6-DE1E-4BA0-BC3A-D110D24E4C95}" type="slidenum">
              <a:t>8</a:t>
            </a:fld>
            <a:endParaRPr lang="en-US"/>
          </a:p>
        </p:txBody>
      </p:sp>
    </p:spTree>
    <p:extLst>
      <p:ext uri="{BB962C8B-B14F-4D97-AF65-F5344CB8AC3E}">
        <p14:creationId xmlns:p14="http://schemas.microsoft.com/office/powerpoint/2010/main" val="381949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 diapositiva hace referencia a información del siguiente archivo: https://jccmes-my.sharepoint.com/personal/grodriguez_jccm_es/_layouts/15/Doc.aspx?sourcedoc=%7B9D503960-EA43-4119-965D-7183BF2722CC%7D&amp;file=CENTRO%20TECNOLOGICO%20DEL%20HUEVO%20Convenio%20SItuacion%20Obras%20y%20Situacion%20Sector.docx&amp;action=default&amp;mobileredirect=true
Estado general de la obra y grado de avance, Trabajos ejecutados según actas de obra, Retos pendientes y próximos pasos
</a:t>
            </a:r>
          </a:p>
        </p:txBody>
      </p:sp>
      <p:sp>
        <p:nvSpPr>
          <p:cNvPr id="4" name="Slide Number Placeholder 3"/>
          <p:cNvSpPr>
            <a:spLocks noGrp="1"/>
          </p:cNvSpPr>
          <p:nvPr>
            <p:ph type="sldNum" sz="quarter" idx="5"/>
          </p:nvPr>
        </p:nvSpPr>
        <p:spPr/>
        <p:txBody>
          <a:bodyPr/>
          <a:lstStyle/>
          <a:p>
            <a:fld id="{57F857A6-DE1E-4BA0-BC3A-D110D24E4C95}" type="slidenum">
              <a:t>9</a:t>
            </a:fld>
            <a:endParaRPr lang="en-US"/>
          </a:p>
        </p:txBody>
      </p:sp>
    </p:spTree>
    <p:extLst>
      <p:ext uri="{BB962C8B-B14F-4D97-AF65-F5344CB8AC3E}">
        <p14:creationId xmlns:p14="http://schemas.microsoft.com/office/powerpoint/2010/main" val="273171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ítul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rtlCol="0" anchor="t">
            <a:normAutofit/>
          </a:bodyPr>
          <a:lstStyle>
            <a:lvl1pPr algn="l">
              <a:defRPr sz="70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rtlCol="0"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8819826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contenido 1 (máx.)">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es"/>
              <a:t>Haga clic para modificar el estilo de título del patrón</a:t>
            </a:r>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13751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olo contenido (máx.)">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ctr">
            <a:normAutofit/>
          </a:bodyPr>
          <a:lstStyle>
            <a:lvl1pPr>
              <a:defRPr sz="2400"/>
            </a:lvl1pPr>
          </a:lstStyle>
          <a:p>
            <a:pPr rtl="0"/>
            <a:r>
              <a:rPr lang="es"/>
              <a:t>Haga clic para modificar el estilo de título del patrón</a:t>
            </a:r>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91247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contenid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es"/>
              <a:t>Haga clic para modificar el estilo de título del patrón</a:t>
            </a:r>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437720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contenid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rtlCol="0">
            <a:normAutofit/>
          </a:bodyPr>
          <a:lstStyle>
            <a:lvl1pPr>
              <a:defRPr sz="4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11076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rtlCol="0">
            <a:normAutofit/>
          </a:bodyPr>
          <a:lstStyle>
            <a:lvl1pPr>
              <a:defRPr sz="36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78056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contenido 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rtlCol="0">
            <a:normAutofit/>
          </a:bodyPr>
          <a:lstStyle>
            <a:lvl1pPr>
              <a:defRPr sz="36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686414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contenido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rtlCol="0">
            <a:normAutofit/>
          </a:bodyPr>
          <a:lstStyle>
            <a:lvl1pPr>
              <a:defRPr sz="36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27085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contenido 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rtlCol="0">
            <a:normAutofit/>
          </a:bodyPr>
          <a:lstStyle>
            <a:lvl1pPr>
              <a:defRPr sz="32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60779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 de contenid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rtlCol="0" anchor="b"/>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blip>
            <a:srcRect/>
            <a:stretch>
              <a:fillRect/>
            </a:stretch>
          </a:blipFill>
        </p:spPr>
        <p:txBody>
          <a:bodyPr rtlCol="0"/>
          <a:lstStyle/>
          <a:p>
            <a:pPr rtl="0"/>
            <a:r>
              <a:rPr lang="es"/>
              <a:t>Haga clic en el icono para agregar una imagen</a:t>
            </a:r>
            <a:endParaRPr lang="en-US"/>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rtlCol="0"/>
          <a:lstStyle/>
          <a:p>
            <a:pPr rtl="0"/>
            <a:r>
              <a:rPr lang="en-US"/>
              <a:t>20/2/2025</a:t>
            </a:r>
          </a:p>
        </p:txBody>
      </p:sp>
      <p:sp>
        <p:nvSpPr>
          <p:cNvPr id="9" name="Marcador de pie de página 8">
            <a:extLst>
              <a:ext uri="{FF2B5EF4-FFF2-40B4-BE49-F238E27FC236}">
                <a16:creationId xmlns:a16="http://schemas.microsoft.com/office/drawing/2014/main" id="{C65BFCB1-FAA8-D03A-3B62-DCB2CF1CA112}"/>
              </a:ext>
            </a:extLst>
          </p:cNvPr>
          <p:cNvSpPr>
            <a:spLocks noGrp="1"/>
          </p:cNvSpPr>
          <p:nvPr>
            <p:ph type="ftr" sz="quarter" idx="16"/>
          </p:nvPr>
        </p:nvSpPr>
        <p:spPr/>
        <p:txBody>
          <a:bodyPr rtlCol="0"/>
          <a:lstStyle/>
          <a:p>
            <a:pPr rtl="0"/>
            <a:r>
              <a:rPr lang="es"/>
              <a:t>Ejemplo de Texto de pie de página</a:t>
            </a:r>
          </a:p>
        </p:txBody>
      </p:sp>
      <p:sp>
        <p:nvSpPr>
          <p:cNvPr id="10" name="Marcador de número de diapositiva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07113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del contenid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9" name="Marcador de fecha 8">
            <a:extLst>
              <a:ext uri="{FF2B5EF4-FFF2-40B4-BE49-F238E27FC236}">
                <a16:creationId xmlns:a16="http://schemas.microsoft.com/office/drawing/2014/main" id="{81177663-FC76-DF36-EEB7-5BE4C6C82F3A}"/>
              </a:ext>
            </a:extLst>
          </p:cNvPr>
          <p:cNvSpPr>
            <a:spLocks noGrp="1"/>
          </p:cNvSpPr>
          <p:nvPr>
            <p:ph type="dt" sz="half" idx="15"/>
          </p:nvPr>
        </p:nvSpPr>
        <p:spPr/>
        <p:txBody>
          <a:bodyPr rtlCol="0"/>
          <a:lstStyle/>
          <a:p>
            <a:pPr rtl="0"/>
            <a:r>
              <a:rPr lang="en-US"/>
              <a:t>20/2/2025</a:t>
            </a:r>
          </a:p>
        </p:txBody>
      </p:sp>
      <p:sp>
        <p:nvSpPr>
          <p:cNvPr id="10" name="Marcador de pie de página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rtlCol="0"/>
          <a:lstStyle/>
          <a:p>
            <a:pPr rtl="0"/>
            <a:r>
              <a:rPr lang="es"/>
              <a:t>Muestra de texto de pie de página</a:t>
            </a:r>
          </a:p>
        </p:txBody>
      </p:sp>
      <p:sp>
        <p:nvSpPr>
          <p:cNvPr id="12" name="Marcador de número de diapositiva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51915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ítul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rtlCol="0" anchor="b">
            <a:normAutofit/>
          </a:bodyPr>
          <a:lstStyle>
            <a:lvl1pPr algn="l">
              <a:defRPr sz="72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87853977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de 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rtlCol="0" anchor="b"/>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3" name="Marcador de fecha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rtlCol="0"/>
          <a:lstStyle/>
          <a:p>
            <a:pPr rtl="0"/>
            <a:r>
              <a:rPr lang="en-US"/>
              <a:t>20/2/2025</a:t>
            </a:r>
          </a:p>
        </p:txBody>
      </p:sp>
      <p:sp>
        <p:nvSpPr>
          <p:cNvPr id="4" name="Marcador de pie de página 3">
            <a:extLst>
              <a:ext uri="{FF2B5EF4-FFF2-40B4-BE49-F238E27FC236}">
                <a16:creationId xmlns:a16="http://schemas.microsoft.com/office/drawing/2014/main" id="{5446E4B5-B423-4137-0255-D68BAC85BE95}"/>
              </a:ext>
            </a:extLst>
          </p:cNvPr>
          <p:cNvSpPr>
            <a:spLocks noGrp="1"/>
          </p:cNvSpPr>
          <p:nvPr>
            <p:ph type="ftr" sz="quarter" idx="16"/>
          </p:nvPr>
        </p:nvSpPr>
        <p:spPr/>
        <p:txBody>
          <a:bodyPr rtlCol="0"/>
          <a:lstStyle/>
          <a:p>
            <a:pPr rtl="0"/>
            <a:r>
              <a:rPr lang="es"/>
              <a:t>Muestra de texto de pie de página</a:t>
            </a:r>
          </a:p>
        </p:txBody>
      </p:sp>
      <p:sp>
        <p:nvSpPr>
          <p:cNvPr id="9" name="Marcador de número de diapositiva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790506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de contenido 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4" name="Marcador de fecha 3">
            <a:extLst>
              <a:ext uri="{FF2B5EF4-FFF2-40B4-BE49-F238E27FC236}">
                <a16:creationId xmlns:a16="http://schemas.microsoft.com/office/drawing/2014/main" id="{9F3CAD5B-18BB-E21E-3A4C-7BAACB8519A4}"/>
              </a:ext>
            </a:extLst>
          </p:cNvPr>
          <p:cNvSpPr>
            <a:spLocks noGrp="1"/>
          </p:cNvSpPr>
          <p:nvPr>
            <p:ph type="dt" sz="half" idx="15"/>
          </p:nvPr>
        </p:nvSpPr>
        <p:spPr/>
        <p:txBody>
          <a:bodyPr rtlCol="0"/>
          <a:lstStyle/>
          <a:p>
            <a:pPr rtl="0"/>
            <a:r>
              <a:rPr lang="en-US"/>
              <a:t>20/2/2025</a:t>
            </a:r>
          </a:p>
        </p:txBody>
      </p:sp>
      <p:sp>
        <p:nvSpPr>
          <p:cNvPr id="9" name="Marcador de pie de página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rtlCol="0"/>
          <a:lstStyle/>
          <a:p>
            <a:pPr rtl="0"/>
            <a:r>
              <a:rPr lang="es"/>
              <a:t>Ejemplo de Texto de pie de página</a:t>
            </a:r>
          </a:p>
        </p:txBody>
      </p:sp>
      <p:sp>
        <p:nvSpPr>
          <p:cNvPr id="10" name="Marcador de número de diapositiva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87406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de contenido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rtlCol="0" anchor="b"/>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93664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de contenido 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rtlCol="0"/>
          <a:lstStyle/>
          <a:p>
            <a:pPr rtl="0"/>
            <a:r>
              <a:rPr lang="en-US"/>
              <a:t>20/2/2025</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rtl="0"/>
              <a:t>‹Nº›</a:t>
            </a:fld>
            <a:endParaRPr lang="en-US"/>
          </a:p>
        </p:txBody>
      </p:sp>
    </p:spTree>
    <p:extLst>
      <p:ext uri="{BB962C8B-B14F-4D97-AF65-F5344CB8AC3E}">
        <p14:creationId xmlns:p14="http://schemas.microsoft.com/office/powerpoint/2010/main" val="3513117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 de contenido 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rtlCol="0" anchor="b"/>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106841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 de contenido 8">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rtlCol="0" anchor="b"/>
          <a:lstStyle>
            <a:lvl1pPr>
              <a:defRPr sz="32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rtlCol="0"/>
          <a:lstStyle/>
          <a:p>
            <a:pPr rtl="0"/>
            <a:r>
              <a:rPr lang="en-US"/>
              <a:t>20/2/2025</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rtl="0"/>
              <a:t>‹Nº›</a:t>
            </a:fld>
            <a:endParaRPr lang="en-US"/>
          </a:p>
        </p:txBody>
      </p:sp>
    </p:spTree>
    <p:extLst>
      <p:ext uri="{BB962C8B-B14F-4D97-AF65-F5344CB8AC3E}">
        <p14:creationId xmlns:p14="http://schemas.microsoft.com/office/powerpoint/2010/main" val="3142630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 de contenido 9">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rtlCol="0" anchor="b">
            <a:normAutofit/>
          </a:bodyPr>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rtlCol="0"/>
          <a:lstStyle/>
          <a:p>
            <a:pPr rtl="0"/>
            <a:r>
              <a:rPr lang="en-US"/>
              <a:t>20/2/2025</a:t>
            </a:r>
          </a:p>
        </p:txBody>
      </p:sp>
      <p:sp>
        <p:nvSpPr>
          <p:cNvPr id="9" name="Marcador de pie de página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rtlCol="0"/>
          <a:lstStyle/>
          <a:p>
            <a:pPr rtl="0"/>
            <a:r>
              <a:rPr lang="es"/>
              <a:t>Ejemplo de Texto de pie de página</a:t>
            </a:r>
          </a:p>
        </p:txBody>
      </p:sp>
      <p:sp>
        <p:nvSpPr>
          <p:cNvPr id="10" name="Marcador de número de diapositiva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771098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de contenido 10">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rtlCol="0" anchor="b">
            <a:normAutofit/>
          </a:bodyPr>
          <a:lstStyle>
            <a:lvl1pPr>
              <a:defRPr sz="32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rtlCol="0"/>
          <a:lstStyle/>
          <a:p>
            <a:pPr rtl="0"/>
            <a:r>
              <a:rPr lang="en-US"/>
              <a:t>20/2/2025</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rtlCol="0"/>
          <a:lstStyle>
            <a:lvl1pPr>
              <a:defRPr>
                <a:solidFill>
                  <a:schemeClr val="tx1"/>
                </a:solidFill>
                <a:effectLst/>
              </a:defRPr>
            </a:lvl1pPr>
          </a:lstStyle>
          <a:p>
            <a:pPr rtl="0"/>
            <a:fld id="{CC057153-B650-4DEB-B370-79DDCFDCE934}" type="slidenum">
              <a:rPr lang="en-US" smtClean="0"/>
              <a:pPr rtl="0"/>
              <a:t>‹Nº›</a:t>
            </a:fld>
            <a:endParaRPr lang="en-US"/>
          </a:p>
        </p:txBody>
      </p:sp>
    </p:spTree>
    <p:extLst>
      <p:ext uri="{BB962C8B-B14F-4D97-AF65-F5344CB8AC3E}">
        <p14:creationId xmlns:p14="http://schemas.microsoft.com/office/powerpoint/2010/main" val="3768418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to de contenido 1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rtlCol="0" anchor="b"/>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057868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de contenido 1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rtlCol="0" anchor="t">
            <a:normAutofit/>
          </a:bodyPr>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91806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ítul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rtlCol="0" anchor="b">
            <a:normAutofit/>
          </a:bodyPr>
          <a:lstStyle>
            <a:lvl1pPr algn="ctr">
              <a:defRPr sz="60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rtlCol="0">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3914217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 de contenido 1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360818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 de contenido 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966976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 de contenido 1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rtlCol="0" anchor="ct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a:alphaModFix amt="60000"/>
            </a:blip>
            <a:srcRect/>
            <a:stretch>
              <a:fillRect/>
            </a:stretch>
          </a:blipFill>
        </p:spPr>
        <p:txBody>
          <a:bodyPr rtlCol="0"/>
          <a:lstStyle/>
          <a:p>
            <a:pPr rtl="0"/>
            <a:r>
              <a:rPr lang="es"/>
              <a:t>Haga clic en el icono para agregar una imagen</a:t>
            </a:r>
            <a:endParaRPr lang="en-US"/>
          </a:p>
        </p:txBody>
      </p:sp>
      <p:sp>
        <p:nvSpPr>
          <p:cNvPr id="8" name="Marcador de contenido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99131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de contenido 1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rtlCol="0">
            <a:normAutofit/>
          </a:bodyPr>
          <a:lstStyle>
            <a:lvl1pPr>
              <a:defRPr sz="36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8" name="Marcador de contenido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683838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de contenido 1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rtlCol="0" anchor="t">
            <a:normAutofit/>
          </a:bodyPr>
          <a:lstStyle>
            <a:lvl1pPr>
              <a:defRPr sz="32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blip>
            <a:srcRect/>
            <a:stretch>
              <a:fillRect/>
            </a:stretch>
          </a:blipFill>
        </p:spPr>
        <p:txBody>
          <a:bodyPr rtlCol="0"/>
          <a:lstStyle>
            <a:lvl1pPr marL="0" indent="0">
              <a:buNone/>
              <a:defRPr/>
            </a:lvl1pPr>
          </a:lstStyle>
          <a:p>
            <a:pPr rtl="0"/>
            <a:r>
              <a:rPr lang="es"/>
              <a:t>Haga clic en el icono para agregar una imagen</a:t>
            </a:r>
            <a:endParaRPr lang="en-US"/>
          </a:p>
        </p:txBody>
      </p:sp>
      <p:sp>
        <p:nvSpPr>
          <p:cNvPr id="8" name="Marcador de contenido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096400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Número grande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rtlCol="0" anchor="b">
            <a:normAutofit/>
          </a:bodyPr>
          <a:lstStyle>
            <a:lvl1pPr algn="l">
              <a:defRPr sz="23200">
                <a:solidFill>
                  <a:schemeClr val="accent1">
                    <a:lumMod val="75000"/>
                  </a:schemeClr>
                </a:solidFill>
              </a:defRPr>
            </a:lvl1pPr>
          </a:lstStyle>
          <a:p>
            <a:pPr rtl="0"/>
            <a:r>
              <a:rPr lang="es"/>
              <a:t>##%</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rtlCol="0"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878602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Número grande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accent1">
                    <a:lumMod val="75000"/>
                  </a:schemeClr>
                </a:solidFill>
              </a:defRPr>
            </a:lvl1pPr>
          </a:lstStyle>
          <a:p>
            <a:pPr rtl="0"/>
            <a:r>
              <a:rPr lang="es"/>
              <a:t>##%</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16682656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Número grande 3">
    <p:bg>
      <p:bgRef idx="1001">
        <a:schemeClr val="bg2"/>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tx1"/>
                </a:solidFill>
              </a:defRPr>
            </a:lvl1pPr>
          </a:lstStyle>
          <a:p>
            <a:pPr rtl="0"/>
            <a:r>
              <a:rPr lang="es"/>
              <a:t>##%</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‹Nº›</a:t>
            </a:fld>
            <a:endParaRPr lang="en-US"/>
          </a:p>
        </p:txBody>
      </p:sp>
    </p:spTree>
    <p:extLst>
      <p:ext uri="{BB962C8B-B14F-4D97-AF65-F5344CB8AC3E}">
        <p14:creationId xmlns:p14="http://schemas.microsoft.com/office/powerpoint/2010/main" val="3693564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irmación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es"/>
              <a:t>Haga clic para modificar el estilo de título del patrón</a:t>
            </a:r>
          </a:p>
        </p:txBody>
      </p:sp>
      <p:sp>
        <p:nvSpPr>
          <p:cNvPr id="3" name="Marcador de fecha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‹Nº›</a:t>
            </a:fld>
            <a:endParaRPr lang="en-US"/>
          </a:p>
        </p:txBody>
      </p:sp>
      <p:sp>
        <p:nvSpPr>
          <p:cNvPr id="7" name="Marcador de contenido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rtlCol="0"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rtl="0"/>
            <a:r>
              <a:rPr lang="es"/>
              <a:t>Haga clic para editar la afirmación</a:t>
            </a:r>
          </a:p>
          <a:p>
            <a:pPr lvl="1" rtl="0"/>
            <a:r>
              <a:rPr lang="es"/>
              <a:t>Segundo nivel</a:t>
            </a:r>
          </a:p>
          <a:p>
            <a:pPr lvl="2" rtl="0"/>
            <a:r>
              <a:rPr lang="es"/>
              <a:t>Tercer nivel</a:t>
            </a:r>
          </a:p>
          <a:p>
            <a:pPr lvl="3" rtl="0"/>
            <a:r>
              <a:rPr lang="es"/>
              <a:t>Cuarto nivel</a:t>
            </a:r>
          </a:p>
          <a:p>
            <a:pPr lvl="4" rtl="0"/>
            <a:r>
              <a:rPr lang="es"/>
              <a:t>Quinto nivel</a:t>
            </a:r>
          </a:p>
        </p:txBody>
      </p:sp>
    </p:spTree>
    <p:extLst>
      <p:ext uri="{BB962C8B-B14F-4D97-AF65-F5344CB8AC3E}">
        <p14:creationId xmlns:p14="http://schemas.microsoft.com/office/powerpoint/2010/main" val="568022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ita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rtlCol="0" anchor="ctr">
            <a:normAutofit/>
          </a:bodyPr>
          <a:lstStyle>
            <a:lvl1pPr marL="137160" indent="-137160" algn="l">
              <a:lnSpc>
                <a:spcPct val="100000"/>
              </a:lnSpc>
              <a:defRPr sz="4000" b="0"/>
            </a:lvl1pPr>
          </a:lstStyle>
          <a:p>
            <a:pPr rtl="0"/>
            <a:r>
              <a:rPr lang="es"/>
              <a:t>Haga clic para editar la cita</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rtlCol="0"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Autor de la cita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73192818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fot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rtlCol="0" anchor="b">
            <a:normAutofit/>
          </a:bodyPr>
          <a:lstStyle>
            <a:lvl1pPr algn="l">
              <a:defRPr sz="40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11" name="Marcador de posición de imagen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7" name="Marcador de fecha 6">
            <a:extLst>
              <a:ext uri="{FF2B5EF4-FFF2-40B4-BE49-F238E27FC236}">
                <a16:creationId xmlns:a16="http://schemas.microsoft.com/office/drawing/2014/main" id="{1AA6C9C7-A264-237A-7F3C-46E6A7A9646D}"/>
              </a:ext>
            </a:extLst>
          </p:cNvPr>
          <p:cNvSpPr>
            <a:spLocks noGrp="1"/>
          </p:cNvSpPr>
          <p:nvPr>
            <p:ph type="dt" sz="half" idx="14"/>
          </p:nvPr>
        </p:nvSpPr>
        <p:spPr/>
        <p:txBody>
          <a:bodyPr rtlCol="0"/>
          <a:lstStyle/>
          <a:p>
            <a:pPr rtl="0"/>
            <a:r>
              <a:rPr lang="en-US"/>
              <a:t>20/2/2025</a:t>
            </a:r>
          </a:p>
        </p:txBody>
      </p:sp>
      <p:sp>
        <p:nvSpPr>
          <p:cNvPr id="8" name="Marcador de pie de página 7">
            <a:extLst>
              <a:ext uri="{FF2B5EF4-FFF2-40B4-BE49-F238E27FC236}">
                <a16:creationId xmlns:a16="http://schemas.microsoft.com/office/drawing/2014/main" id="{1B5B8C48-05E9-5280-3F6A-22F8BCBB477E}"/>
              </a:ext>
            </a:extLst>
          </p:cNvPr>
          <p:cNvSpPr>
            <a:spLocks noGrp="1"/>
          </p:cNvSpPr>
          <p:nvPr>
            <p:ph type="ftr" sz="quarter" idx="15"/>
          </p:nvPr>
        </p:nvSpPr>
        <p:spPr/>
        <p:txBody>
          <a:bodyPr rtlCol="0"/>
          <a:lstStyle/>
          <a:p>
            <a:pPr rtl="0"/>
            <a:r>
              <a:rPr lang="es"/>
              <a:t>Ejemplo de Texto de pie de página</a:t>
            </a:r>
          </a:p>
        </p:txBody>
      </p:sp>
      <p:sp>
        <p:nvSpPr>
          <p:cNvPr id="9" name="Marcador de número de diapositiva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4632351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ita 2">
    <p:bg>
      <p:bgRef idx="1001">
        <a:schemeClr val="bg2"/>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rtlCol="0" anchor="ctr">
            <a:normAutofit/>
          </a:bodyPr>
          <a:lstStyle>
            <a:lvl1pPr marL="137160" indent="-137160" algn="l">
              <a:lnSpc>
                <a:spcPct val="100000"/>
              </a:lnSpc>
              <a:defRPr sz="4000" b="0"/>
            </a:lvl1pPr>
          </a:lstStyle>
          <a:p>
            <a:pPr rtl="0"/>
            <a:r>
              <a:rPr lang="es"/>
              <a:t>Haga clic para editar la cita</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rtlCol="0"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Autor de la cita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5742103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Cit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rtlCol="0" anchor="ctr">
            <a:normAutofit/>
          </a:bodyPr>
          <a:lstStyle>
            <a:lvl1pPr marL="137160" indent="-137160" algn="l">
              <a:lnSpc>
                <a:spcPct val="100000"/>
              </a:lnSpc>
              <a:defRPr sz="4400" b="0"/>
            </a:lvl1pPr>
          </a:lstStyle>
          <a:p>
            <a:pPr rtl="0"/>
            <a:r>
              <a:rPr lang="es"/>
              <a:t>Haga clic para editar la cita</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rtlCol="0"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Autor de la cita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57035821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os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rtlCol="0"/>
          <a:lstStyle/>
          <a:p>
            <a:pPr rtl="0"/>
            <a:r>
              <a:rPr lang="es"/>
              <a:t>Haga clic para modificar el estilo de título del patrón</a:t>
            </a:r>
          </a:p>
        </p:txBody>
      </p:sp>
      <p:sp>
        <p:nvSpPr>
          <p:cNvPr id="9" name="Marcador de texto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1" name="Marcador de texto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901622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rtlCol="0"/>
          <a:lstStyle/>
          <a:p>
            <a:pPr rtl="0"/>
            <a:r>
              <a:rPr lang="es"/>
              <a:t>Haga clic para modificar el estilo de título del patrón</a:t>
            </a:r>
            <a:endParaRPr lang="en-US"/>
          </a:p>
        </p:txBody>
      </p:sp>
      <p:sp>
        <p:nvSpPr>
          <p:cNvPr id="3" name="Marcador de texto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11" name="Marcador de texto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texto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13" name="Marcador de texto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7" name="Marcador de fecha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20/2/2025</a:t>
            </a:r>
          </a:p>
        </p:txBody>
      </p:sp>
      <p:sp>
        <p:nvSpPr>
          <p:cNvPr id="8" name="Marcador de pie de página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r>
              <a:rPr lang="es"/>
              <a:t>Ejemplo de Texto de pie de página</a:t>
            </a:r>
          </a:p>
        </p:txBody>
      </p:sp>
      <p:sp>
        <p:nvSpPr>
          <p:cNvPr id="9" name="Marcador de número de diapositiva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421037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es"/>
              <a:t>Haga clic para modificar el estilo de título del patrón</a:t>
            </a:r>
          </a:p>
        </p:txBody>
      </p:sp>
      <p:sp>
        <p:nvSpPr>
          <p:cNvPr id="3" name="Marcador de fecha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714086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20/2/2025</a:t>
            </a:r>
          </a:p>
        </p:txBody>
      </p:sp>
      <p:sp>
        <p:nvSpPr>
          <p:cNvPr id="3" name="Marcador de pie de página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es"/>
              <a:t>Ejemplo de Texto de pie de página</a:t>
            </a:r>
          </a:p>
        </p:txBody>
      </p:sp>
      <p:sp>
        <p:nvSpPr>
          <p:cNvPr id="4" name="Marcador de número de diapositiva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576279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rtlCol="0" anchor="t">
            <a:normAutofit/>
          </a:bodyPr>
          <a:lstStyle>
            <a:lvl1pPr>
              <a:defRPr sz="2800"/>
            </a:lvl1pPr>
          </a:lstStyle>
          <a:p>
            <a:pPr rtl="0"/>
            <a:r>
              <a:rPr lang="es"/>
              <a:t>Haga clic para modificar el estilo de título del patrón</a:t>
            </a:r>
            <a:endParaRPr lang="en-US"/>
          </a:p>
        </p:txBody>
      </p:sp>
      <p:sp>
        <p:nvSpPr>
          <p:cNvPr id="4" name="Marcador de texto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3" name="Marcador de contenido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509773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rtlCol="0" anchor="t">
            <a:normAutofit/>
          </a:bodyPr>
          <a:lstStyle>
            <a:lvl1pPr>
              <a:defRPr sz="2800"/>
            </a:lvl1pPr>
          </a:lstStyle>
          <a:p>
            <a:pPr rtl="0"/>
            <a:r>
              <a:rPr lang="es"/>
              <a:t>Haga clic para modificar el estilo de título del patrón</a:t>
            </a:r>
            <a:endParaRPr lang="en-US"/>
          </a:p>
        </p:txBody>
      </p:sp>
      <p:sp>
        <p:nvSpPr>
          <p:cNvPr id="4" name="Marcador de texto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3" name="Marcador de posición de imagen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blip>
            <a:srcRect/>
            <a:stretch>
              <a:fillRect/>
            </a:stretch>
          </a:blip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
              <a:t>Haga clic en el icono para agregar una imagen</a:t>
            </a:r>
          </a:p>
        </p:txBody>
      </p:sp>
      <p:sp>
        <p:nvSpPr>
          <p:cNvPr id="5" name="Marcador de fecha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666910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lusión">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rtlCol="0" anchor="b">
            <a:noAutofit/>
          </a:bodyPr>
          <a:lstStyle>
            <a:lvl1pPr>
              <a:defRPr sz="60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66557437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ón 2">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rtlCol="0" anchor="b">
            <a:noAutofit/>
          </a:bodyPr>
          <a:lstStyle>
            <a:lvl1pPr>
              <a:defRPr sz="6000"/>
            </a:lvl1pPr>
          </a:lstStyle>
          <a:p>
            <a:pPr rtl="0"/>
            <a:r>
              <a:rPr lang="es"/>
              <a:t>Haga clic para modificar el estilo de título del patrón</a:t>
            </a:r>
          </a:p>
        </p:txBody>
      </p:sp>
      <p:sp>
        <p:nvSpPr>
          <p:cNvPr id="7" name="Marcador de contenido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rtlCol="0">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88430559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fot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rtlCol="0" anchor="b">
            <a:normAutofit/>
          </a:bodyPr>
          <a:lstStyle>
            <a:lvl1pPr algn="l">
              <a:defRPr sz="54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11" name="Marcador de posición de imagen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rtlCol="0"/>
          <a:lstStyle>
            <a:lvl1pPr>
              <a:defRPr>
                <a:solidFill>
                  <a:schemeClr val="tx1"/>
                </a:solidFill>
                <a:effectLst/>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2248357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ítulo con imagen 4">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769146C6-F597-C006-1822-297853281771}"/>
              </a:ext>
            </a:extLst>
          </p:cNvPr>
          <p:cNvSpPr/>
          <p:nvPr/>
        </p:nvSpPr>
        <p:spPr>
          <a:xfrm rot="16200000" flipH="1">
            <a:off x="1300007" y="3732960"/>
            <a:ext cx="1825034" cy="4425045"/>
          </a:xfrm>
          <a:prstGeom prst="rect">
            <a:avLst/>
          </a:prstGeom>
          <a:gradFill flip="none" rotWithShape="1">
            <a:gsLst>
              <a:gs pos="56000">
                <a:schemeClr val="bg1">
                  <a:alpha val="0"/>
                </a:schemeClr>
              </a:gs>
              <a:gs pos="100000">
                <a:schemeClr val="accent6">
                  <a:alpha val="7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ángulo 11">
            <a:extLst>
              <a:ext uri="{FF2B5EF4-FFF2-40B4-BE49-F238E27FC236}">
                <a16:creationId xmlns:a16="http://schemas.microsoft.com/office/drawing/2014/main" id="{AB08893D-F42F-F8AC-E751-618878BDB5EE}"/>
              </a:ext>
            </a:extLst>
          </p:cNvPr>
          <p:cNvSpPr/>
          <p:nvPr/>
        </p:nvSpPr>
        <p:spPr>
          <a:xfrm rot="10800000">
            <a:off x="0" y="-4"/>
            <a:ext cx="4572000" cy="1825033"/>
          </a:xfrm>
          <a:prstGeom prst="rect">
            <a:avLst/>
          </a:prstGeom>
          <a:gradFill>
            <a:gsLst>
              <a:gs pos="61000">
                <a:schemeClr val="bg2">
                  <a:alpha val="0"/>
                </a:schemeClr>
              </a:gs>
              <a:gs pos="100000">
                <a:schemeClr val="accent1">
                  <a:lumMod val="75000"/>
                  <a:alpha val="8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ítulo 7">
            <a:extLst>
              <a:ext uri="{FF2B5EF4-FFF2-40B4-BE49-F238E27FC236}">
                <a16:creationId xmlns:a16="http://schemas.microsoft.com/office/drawing/2014/main" id="{7268A13E-E2FC-935E-9D1B-2CA406D562F9}"/>
              </a:ext>
            </a:extLst>
          </p:cNvPr>
          <p:cNvSpPr>
            <a:spLocks noGrp="1"/>
          </p:cNvSpPr>
          <p:nvPr>
            <p:ph type="title"/>
          </p:nvPr>
        </p:nvSpPr>
        <p:spPr>
          <a:xfrm>
            <a:off x="268722" y="906109"/>
            <a:ext cx="3620078" cy="3445173"/>
          </a:xfrm>
        </p:spPr>
        <p:txBody>
          <a:bodyPr rtlCol="0" anchor="t">
            <a:normAutofit/>
          </a:bodyPr>
          <a:lstStyle>
            <a:lvl1pPr>
              <a:defRPr sz="3600"/>
            </a:lvl1pPr>
          </a:lstStyle>
          <a:p>
            <a:pPr rtl="0"/>
            <a:r>
              <a:rPr lang="es"/>
              <a:t>Haga clic para modificar el estilo de título del patrón</a:t>
            </a:r>
          </a:p>
        </p:txBody>
      </p:sp>
      <p:sp>
        <p:nvSpPr>
          <p:cNvPr id="10" name="Subtítulo 2">
            <a:extLst>
              <a:ext uri="{FF2B5EF4-FFF2-40B4-BE49-F238E27FC236}">
                <a16:creationId xmlns:a16="http://schemas.microsoft.com/office/drawing/2014/main" id="{51C95713-168A-6692-3C97-A85B41C1AAE4}"/>
              </a:ext>
            </a:extLst>
          </p:cNvPr>
          <p:cNvSpPr>
            <a:spLocks noGrp="1"/>
          </p:cNvSpPr>
          <p:nvPr>
            <p:ph type="subTitle" idx="1"/>
          </p:nvPr>
        </p:nvSpPr>
        <p:spPr>
          <a:xfrm>
            <a:off x="268722" y="5473037"/>
            <a:ext cx="3521018" cy="880873"/>
          </a:xfrm>
          <a:noFill/>
        </p:spPr>
        <p:txBody>
          <a:bodyPr vert="horz" lIns="91440" tIns="45720" rIns="91440" bIns="45720" rtlCol="0" anchor="b">
            <a:noAutofit/>
          </a:bodyPr>
          <a:lstStyle>
            <a:lvl1pPr marL="0" indent="0">
              <a:buNone/>
              <a:defRPr lang="en-US" sz="1600" dirty="0"/>
            </a:lvl1pPr>
          </a:lstStyle>
          <a:p>
            <a:pPr lvl="0" rtl="0"/>
            <a:r>
              <a:rPr lang="es"/>
              <a:t>Haga clic para editar el estilo de subtítulo del patrón</a:t>
            </a:r>
          </a:p>
        </p:txBody>
      </p:sp>
      <p:sp>
        <p:nvSpPr>
          <p:cNvPr id="5" name="Marcador de pie de página 4">
            <a:extLst>
              <a:ext uri="{FF2B5EF4-FFF2-40B4-BE49-F238E27FC236}">
                <a16:creationId xmlns:a16="http://schemas.microsoft.com/office/drawing/2014/main" id="{6B30B7E9-D8D3-BC56-A758-6C86B58C0AC5}"/>
              </a:ext>
            </a:extLst>
          </p:cNvPr>
          <p:cNvSpPr>
            <a:spLocks noGrp="1"/>
          </p:cNvSpPr>
          <p:nvPr>
            <p:ph type="ftr" sz="quarter" idx="15"/>
          </p:nvPr>
        </p:nvSpPr>
        <p:spPr>
          <a:xfrm>
            <a:off x="268722" y="210114"/>
            <a:ext cx="2360128" cy="365760"/>
          </a:xfrm>
        </p:spPr>
        <p:txBody>
          <a:bodyPr rtlCol="0"/>
          <a:lstStyle/>
          <a:p>
            <a:pPr rtl="0"/>
            <a:r>
              <a:rPr lang="es"/>
              <a:t>Ejemplo de Texto de pie de página</a:t>
            </a:r>
          </a:p>
        </p:txBody>
      </p:sp>
      <p:sp>
        <p:nvSpPr>
          <p:cNvPr id="4" name="Marcador de fecha 3">
            <a:extLst>
              <a:ext uri="{FF2B5EF4-FFF2-40B4-BE49-F238E27FC236}">
                <a16:creationId xmlns:a16="http://schemas.microsoft.com/office/drawing/2014/main" id="{3D4FF974-138E-88CF-9001-1A07C67D1DFD}"/>
              </a:ext>
            </a:extLst>
          </p:cNvPr>
          <p:cNvSpPr>
            <a:spLocks noGrp="1"/>
          </p:cNvSpPr>
          <p:nvPr>
            <p:ph type="dt" sz="half" idx="14"/>
          </p:nvPr>
        </p:nvSpPr>
        <p:spPr>
          <a:xfrm>
            <a:off x="2645216" y="210114"/>
            <a:ext cx="1005840" cy="365760"/>
          </a:xfrm>
        </p:spPr>
        <p:txBody>
          <a:bodyPr rtlCol="0"/>
          <a:lstStyle/>
          <a:p>
            <a:pPr rtl="0"/>
            <a:r>
              <a:rPr lang="en-US"/>
              <a:t>24/11/2025</a:t>
            </a:r>
          </a:p>
        </p:txBody>
      </p:sp>
      <p:sp>
        <p:nvSpPr>
          <p:cNvPr id="6" name="Marcador de número de diapositiva 5">
            <a:extLst>
              <a:ext uri="{FF2B5EF4-FFF2-40B4-BE49-F238E27FC236}">
                <a16:creationId xmlns:a16="http://schemas.microsoft.com/office/drawing/2014/main" id="{E1DA7CD4-7B92-1CD1-A9F0-94B053972CA3}"/>
              </a:ext>
            </a:extLst>
          </p:cNvPr>
          <p:cNvSpPr>
            <a:spLocks noGrp="1"/>
          </p:cNvSpPr>
          <p:nvPr>
            <p:ph type="sldNum" sz="quarter" idx="16"/>
          </p:nvPr>
        </p:nvSpPr>
        <p:spPr>
          <a:xfrm>
            <a:off x="3760180" y="210114"/>
            <a:ext cx="495299" cy="365760"/>
          </a:xfrm>
        </p:spPr>
        <p:txBody>
          <a:bodyPr rtlCol="0"/>
          <a:lstStyle/>
          <a:p>
            <a:pPr rtl="0"/>
            <a:fld id="{5E0677F5-4A8A-4BF1-96BE-3BAE8FBAFE2E}" type="slidenum">
              <a:rPr lang="en-US" smtClean="0"/>
              <a:t>‹Nº›</a:t>
            </a:fld>
            <a:endParaRPr lang="en-US"/>
          </a:p>
        </p:txBody>
      </p:sp>
      <p:sp>
        <p:nvSpPr>
          <p:cNvPr id="9" name="Marcador de posición de imagen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4572000" y="0"/>
            <a:ext cx="7620000" cy="6858000"/>
          </a:xfrm>
          <a:blipFill>
            <a:blip r:embed="rId2">
              <a:alphaModFix amt="70000"/>
            </a:blip>
            <a:stretch>
              <a:fillRect/>
            </a:stretch>
          </a:blipFill>
        </p:spPr>
        <p:txBody>
          <a:bodyPr rtlCol="0"/>
          <a:lstStyle>
            <a:lvl1pPr>
              <a:defRPr/>
            </a:lvl1pPr>
          </a:lstStyle>
          <a:p>
            <a:pPr rtl="0"/>
            <a:r>
              <a:rPr lang="es"/>
              <a:t>   </a:t>
            </a:r>
          </a:p>
        </p:txBody>
      </p:sp>
    </p:spTree>
    <p:extLst>
      <p:ext uri="{BB962C8B-B14F-4D97-AF65-F5344CB8AC3E}">
        <p14:creationId xmlns:p14="http://schemas.microsoft.com/office/powerpoint/2010/main" val="19727975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fot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rtlCol="0" anchor="t">
            <a:normAutofit/>
          </a:bodyPr>
          <a:lstStyle>
            <a:lvl1pPr algn="l">
              <a:defRPr sz="5200"/>
            </a:lvl1pPr>
          </a:lstStyle>
          <a:p>
            <a:pPr rtl="0"/>
            <a:r>
              <a:rPr lang="es"/>
              <a:t>Haga clic para modificar el estilo de título del patrón</a:t>
            </a:r>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rtlCol="0"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a:p>
        </p:txBody>
      </p:sp>
      <p:sp>
        <p:nvSpPr>
          <p:cNvPr id="11" name="Marcador de posición de imagen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7" name="Marcador de fecha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rtlCol="0"/>
          <a:lstStyle/>
          <a:p>
            <a:pPr rtl="0"/>
            <a:r>
              <a:rPr lang="en-US"/>
              <a:t>20/2/2025</a:t>
            </a:r>
          </a:p>
        </p:txBody>
      </p:sp>
      <p:sp>
        <p:nvSpPr>
          <p:cNvPr id="8" name="Marcador de pie de página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rtlCol="0"/>
          <a:lstStyle/>
          <a:p>
            <a:pPr rtl="0"/>
            <a:r>
              <a:rPr lang="es"/>
              <a:t>Ejemplo de Texto de pie de página</a:t>
            </a:r>
          </a:p>
        </p:txBody>
      </p:sp>
      <p:sp>
        <p:nvSpPr>
          <p:cNvPr id="9" name="Marcador de número de diapositiva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2822131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cabezado de sección">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rtlCol="0" anchor="b">
            <a:normAutofit/>
          </a:bodyPr>
          <a:lstStyle>
            <a:lvl1pPr algn="l">
              <a:defRPr sz="7400"/>
            </a:lvl1pPr>
          </a:lstStyle>
          <a:p>
            <a:pPr rtl="0"/>
            <a:r>
              <a:rPr lang="es"/>
              <a:t>Haga clic para modificar el estilo de título del patrón</a:t>
            </a:r>
            <a:endParaRPr lang="en-US"/>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1276848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rtlCol="0" anchor="b">
            <a:normAutofit/>
          </a:bodyPr>
          <a:lstStyle>
            <a:lvl1pPr>
              <a:defRPr sz="4400"/>
            </a:lvl1pPr>
          </a:lstStyle>
          <a:p>
            <a:pPr rtl="0"/>
            <a:r>
              <a:rPr lang="es"/>
              <a:t>Haga clic para modificar el estilo de título del patrón</a:t>
            </a:r>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rtlCol="0">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04413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de a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rtlCol="0" anchor="b">
            <a:normAutofit/>
          </a:bodyPr>
          <a:lstStyle>
            <a:lvl1pPr>
              <a:defRPr sz="4000"/>
            </a:lvl1pPr>
          </a:lstStyle>
          <a:p>
            <a:pPr rtl="0"/>
            <a:r>
              <a:rPr lang="es"/>
              <a:t>Haga clic para modificar el estilo de título del patrón</a:t>
            </a:r>
            <a:endParaRPr lang="en-US"/>
          </a:p>
        </p:txBody>
      </p:sp>
      <p:sp>
        <p:nvSpPr>
          <p:cNvPr id="8" name="Marcador de posición de imagen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blip>
            <a:srcRect/>
            <a:stretch>
              <a:fillRect/>
            </a:stretch>
          </a:blipFill>
        </p:spPr>
        <p:txBody>
          <a:bodyPr rtlCol="0"/>
          <a:lstStyle/>
          <a:p>
            <a:pPr rtl="0"/>
            <a:r>
              <a:rPr lang="es"/>
              <a:t>Haga clic en el icono para agregar una imagen</a:t>
            </a:r>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rtlCol="0">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rtlCol="0"/>
          <a:lstStyle/>
          <a:p>
            <a:pPr rtl="0"/>
            <a:r>
              <a:rPr lang="en-US"/>
              <a:t>20/2/2025</a:t>
            </a:r>
          </a:p>
        </p:txBody>
      </p: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30357147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pPr rtl="0"/>
            <a:r>
              <a:rPr lang="es"/>
              <a:t>Haga clic para modificar el estilo de título del patrón</a:t>
            </a:r>
            <a:endParaRPr lang="en-US"/>
          </a:p>
        </p:txBody>
      </p:sp>
      <p:sp>
        <p:nvSpPr>
          <p:cNvPr id="3" name="Marcador de texto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pPr rtl="0"/>
            <a:r>
              <a:rPr lang="en-US"/>
              <a:t>20/2/2025</a:t>
            </a:r>
          </a:p>
        </p:txBody>
      </p:sp>
      <p:sp>
        <p:nvSpPr>
          <p:cNvPr id="5" name="Marcador de pie de página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pPr rtl="0"/>
            <a:fld id="{CC057153-B650-4DEB-B370-79DDCFDCE934}" type="slidenum">
              <a:rPr lang="en-US" smtClean="0"/>
              <a:t>‹Nº›</a:t>
            </a:fld>
            <a:endParaRPr lang="en-US"/>
          </a:p>
        </p:txBody>
      </p:sp>
    </p:spTree>
    <p:extLst>
      <p:ext uri="{BB962C8B-B14F-4D97-AF65-F5344CB8AC3E}">
        <p14:creationId xmlns:p14="http://schemas.microsoft.com/office/powerpoint/2010/main" val="2465488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www.bing.com/images/search?q=free+stock+image+eggs+basket+hens+field&amp;id=714F17AEF7B68D4CAA3409342CDC3C33C6D77E60&amp;FORM=M365C" TargetMode="Externa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CA3-08FC-F1D0-59BF-9F2E997C819A}"/>
              </a:ext>
            </a:extLst>
          </p:cNvPr>
          <p:cNvSpPr>
            <a:spLocks noGrp="1"/>
          </p:cNvSpPr>
          <p:nvPr>
            <p:ph type="title"/>
          </p:nvPr>
        </p:nvSpPr>
        <p:spPr>
          <a:xfrm>
            <a:off x="474626" y="6244525"/>
            <a:ext cx="9546662" cy="613475"/>
          </a:xfrm>
        </p:spPr>
        <p:txBody>
          <a:bodyPr anchor="t">
            <a:normAutofit fontScale="90000"/>
          </a:bodyPr>
          <a:lstStyle/>
          <a:p>
            <a:r>
              <a:rPr lang="en-US" sz="2200" dirty="0"/>
              <a:t>Centro </a:t>
            </a:r>
            <a:r>
              <a:rPr lang="en-US" sz="2200" dirty="0" err="1"/>
              <a:t>Tecnológico</a:t>
            </a:r>
            <a:r>
              <a:rPr lang="en-US" sz="2200" dirty="0"/>
              <a:t> del Huevo: </a:t>
            </a:r>
            <a:r>
              <a:rPr lang="en-US" sz="2200" dirty="0" err="1"/>
              <a:t>Situación</a:t>
            </a:r>
            <a:r>
              <a:rPr lang="en-US" sz="2200" dirty="0"/>
              <a:t> del Proyecto y del Sector </a:t>
            </a:r>
            <a:r>
              <a:rPr lang="en-US" sz="2200" dirty="0" err="1"/>
              <a:t>Avícola</a:t>
            </a:r>
            <a:endParaRPr lang="en-US" sz="2200" dirty="0"/>
          </a:p>
        </p:txBody>
      </p:sp>
      <p:sp>
        <p:nvSpPr>
          <p:cNvPr id="3" name="Subtitle 2">
            <a:extLst>
              <a:ext uri="{FF2B5EF4-FFF2-40B4-BE49-F238E27FC236}">
                <a16:creationId xmlns:a16="http://schemas.microsoft.com/office/drawing/2014/main" id="{5B1D8B1D-B7DB-6286-B7D0-A9D99B0E67D3}"/>
              </a:ext>
            </a:extLst>
          </p:cNvPr>
          <p:cNvSpPr>
            <a:spLocks noGrp="1"/>
          </p:cNvSpPr>
          <p:nvPr>
            <p:ph sz="quarter" idx="14"/>
          </p:nvPr>
        </p:nvSpPr>
        <p:spPr>
          <a:xfrm>
            <a:off x="4929329" y="5707433"/>
            <a:ext cx="3277591" cy="380100"/>
          </a:xfrm>
        </p:spPr>
        <p:txBody>
          <a:bodyPr>
            <a:normAutofit/>
          </a:bodyPr>
          <a:lstStyle/>
          <a:p>
            <a:endParaRPr lang="en-US" dirty="0"/>
          </a:p>
        </p:txBody>
      </p:sp>
      <p:pic>
        <p:nvPicPr>
          <p:cNvPr id="6" name="Imagen 5">
            <a:extLst>
              <a:ext uri="{FF2B5EF4-FFF2-40B4-BE49-F238E27FC236}">
                <a16:creationId xmlns:a16="http://schemas.microsoft.com/office/drawing/2014/main" id="{D4768E0A-AB66-4C23-93E3-EC018C0B05B1}"/>
              </a:ext>
            </a:extLst>
          </p:cNvPr>
          <p:cNvPicPr/>
          <p:nvPr/>
        </p:nvPicPr>
        <p:blipFill>
          <a:blip r:embed="rId3">
            <a:extLst>
              <a:ext uri="{28A0092B-C50C-407E-A947-70E740481C1C}">
                <a14:useLocalDpi xmlns:a14="http://schemas.microsoft.com/office/drawing/2010/main" val="0"/>
              </a:ext>
            </a:extLst>
          </a:blip>
          <a:stretch>
            <a:fillRect/>
          </a:stretch>
        </p:blipFill>
        <p:spPr>
          <a:xfrm>
            <a:off x="410742" y="324037"/>
            <a:ext cx="6572885" cy="810895"/>
          </a:xfrm>
          <a:prstGeom prst="rect">
            <a:avLst/>
          </a:prstGeom>
        </p:spPr>
      </p:pic>
      <p:sp>
        <p:nvSpPr>
          <p:cNvPr id="5" name="AutoShape 2" descr="Marchamalo albergará el Centro Tecnológico del Huevo">
            <a:extLst>
              <a:ext uri="{FF2B5EF4-FFF2-40B4-BE49-F238E27FC236}">
                <a16:creationId xmlns:a16="http://schemas.microsoft.com/office/drawing/2014/main" id="{FEA100DF-1EB9-45EB-A07A-DF4D2EFE4410}"/>
              </a:ext>
            </a:extLst>
          </p:cNvPr>
          <p:cNvSpPr>
            <a:spLocks noChangeAspect="1" noChangeArrowheads="1"/>
          </p:cNvSpPr>
          <p:nvPr/>
        </p:nvSpPr>
        <p:spPr bwMode="auto">
          <a:xfrm>
            <a:off x="3810000" y="2143125"/>
            <a:ext cx="4572000" cy="2571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4" descr="Marchamalo albergará el Centro Tecnológico del Huevo">
            <a:extLst>
              <a:ext uri="{FF2B5EF4-FFF2-40B4-BE49-F238E27FC236}">
                <a16:creationId xmlns:a16="http://schemas.microsoft.com/office/drawing/2014/main" id="{3BEE6D9B-EAE8-456C-941B-EE8C85C93949}"/>
              </a:ext>
            </a:extLst>
          </p:cNvPr>
          <p:cNvSpPr>
            <a:spLocks noChangeAspect="1" noChangeArrowheads="1"/>
          </p:cNvSpPr>
          <p:nvPr/>
        </p:nvSpPr>
        <p:spPr bwMode="auto">
          <a:xfrm>
            <a:off x="1961515" y="1170027"/>
            <a:ext cx="6572885" cy="36972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a:extLst>
              <a:ext uri="{FF2B5EF4-FFF2-40B4-BE49-F238E27FC236}">
                <a16:creationId xmlns:a16="http://schemas.microsoft.com/office/drawing/2014/main" id="{25E6C368-3C00-4BBB-A277-8368520FF510}"/>
              </a:ext>
            </a:extLst>
          </p:cNvPr>
          <p:cNvPicPr>
            <a:picLocks noChangeAspect="1"/>
          </p:cNvPicPr>
          <p:nvPr/>
        </p:nvPicPr>
        <p:blipFill>
          <a:blip r:embed="rId4"/>
          <a:stretch>
            <a:fillRect/>
          </a:stretch>
        </p:blipFill>
        <p:spPr>
          <a:xfrm>
            <a:off x="1290684" y="1330036"/>
            <a:ext cx="8698371" cy="4914489"/>
          </a:xfrm>
          <a:prstGeom prst="rect">
            <a:avLst/>
          </a:prstGeom>
        </p:spPr>
      </p:pic>
    </p:spTree>
    <p:extLst>
      <p:ext uri="{BB962C8B-B14F-4D97-AF65-F5344CB8AC3E}">
        <p14:creationId xmlns:p14="http://schemas.microsoft.com/office/powerpoint/2010/main" val="5648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nodePh="1">
                                  <p:stCondLst>
                                    <p:cond delay="250"/>
                                  </p:stCondLst>
                                  <p:endCondLst>
                                    <p:cond evt="begin" delay="0">
                                      <p:tn val="8"/>
                                    </p:cond>
                                  </p:end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0BC-D37B-237F-0704-45F9E927B8EE}"/>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s" sz="2800" b="1" kern="1200">
                <a:latin typeface="+mj-lt"/>
                <a:ea typeface="+mj-ea"/>
                <a:cs typeface="+mj-cs"/>
              </a:rPr>
              <a:t>Trabajos ejecutados según actas de obra</a:t>
            </a:r>
          </a:p>
        </p:txBody>
      </p:sp>
      <p:sp>
        <p:nvSpPr>
          <p:cNvPr id="5" name="TextBox 4">
            <a:extLst>
              <a:ext uri="{FF2B5EF4-FFF2-40B4-BE49-F238E27FC236}">
                <a16:creationId xmlns:a16="http://schemas.microsoft.com/office/drawing/2014/main" id="{788AFB06-7245-4771-A19F-350D25D36CC7}"/>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Demolición</a:t>
            </a:r>
            <a:r>
              <a:rPr lang="en-US" sz="1400" b="1" dirty="0"/>
              <a:t> y </a:t>
            </a:r>
            <a:r>
              <a:rPr lang="en-US" sz="1400" b="1" dirty="0" err="1"/>
              <a:t>Refuerzos</a:t>
            </a:r>
            <a:endParaRPr lang="en-US" sz="1400" b="1" dirty="0"/>
          </a:p>
          <a:p>
            <a:pPr marL="0" lvl="1" indent="0">
              <a:spcBef>
                <a:spcPts val="1000"/>
              </a:spcBef>
              <a:spcAft>
                <a:spcPts val="600"/>
              </a:spcAft>
              <a:buFont typeface="Arial" panose="020B0604020202020204" pitchFamily="34" charset="0"/>
              <a:buNone/>
            </a:pPr>
            <a:r>
              <a:rPr lang="en-US" sz="1400" dirty="0"/>
              <a:t>Se </a:t>
            </a:r>
            <a:r>
              <a:rPr lang="en-US" sz="1400" dirty="0" err="1"/>
              <a:t>ejecutó</a:t>
            </a:r>
            <a:r>
              <a:rPr lang="en-US" sz="1400" dirty="0"/>
              <a:t> la </a:t>
            </a:r>
            <a:r>
              <a:rPr lang="en-US" sz="1400" dirty="0" err="1"/>
              <a:t>demolición</a:t>
            </a:r>
            <a:r>
              <a:rPr lang="en-US" sz="1400" dirty="0"/>
              <a:t> </a:t>
            </a:r>
            <a:r>
              <a:rPr lang="en-US" sz="1400" dirty="0" err="1"/>
              <a:t>completa</a:t>
            </a:r>
            <a:r>
              <a:rPr lang="en-US" sz="1400" dirty="0"/>
              <a:t> del </a:t>
            </a:r>
            <a:r>
              <a:rPr lang="en-US" sz="1400" dirty="0" err="1"/>
              <a:t>forjado</a:t>
            </a:r>
            <a:r>
              <a:rPr lang="en-US" sz="1400" dirty="0"/>
              <a:t> </a:t>
            </a:r>
            <a:r>
              <a:rPr lang="en-US" sz="1400" dirty="0" err="1"/>
              <a:t>sanitario</a:t>
            </a:r>
            <a:r>
              <a:rPr lang="en-US" sz="1400" dirty="0"/>
              <a:t> y </a:t>
            </a:r>
            <a:r>
              <a:rPr lang="en-US" sz="1400" dirty="0" err="1"/>
              <a:t>parcial</a:t>
            </a:r>
            <a:r>
              <a:rPr lang="en-US" sz="1400" dirty="0"/>
              <a:t> de </a:t>
            </a:r>
            <a:r>
              <a:rPr lang="en-US" sz="1400" dirty="0" err="1"/>
              <a:t>muros</a:t>
            </a:r>
            <a:r>
              <a:rPr lang="en-US" sz="1400" dirty="0"/>
              <a:t> para </a:t>
            </a:r>
            <a:r>
              <a:rPr lang="en-US" sz="1400" dirty="0" err="1"/>
              <a:t>futuros</a:t>
            </a:r>
            <a:r>
              <a:rPr lang="en-US" sz="1400" dirty="0"/>
              <a:t> </a:t>
            </a:r>
            <a:r>
              <a:rPr lang="en-US" sz="1400" dirty="0" err="1"/>
              <a:t>refuerzos</a:t>
            </a:r>
            <a:r>
              <a:rPr lang="en-US" sz="1400" dirty="0"/>
              <a:t> con </a:t>
            </a:r>
            <a:r>
              <a:rPr lang="en-US" sz="1400" dirty="0" err="1"/>
              <a:t>fibra</a:t>
            </a:r>
            <a:r>
              <a:rPr lang="en-US" sz="1400" dirty="0"/>
              <a:t> de </a:t>
            </a:r>
            <a:r>
              <a:rPr lang="en-US" sz="1400" dirty="0" err="1"/>
              <a:t>carbono</a:t>
            </a:r>
            <a:r>
              <a:rPr lang="en-US" sz="1400" dirty="0"/>
              <a:t>.</a:t>
            </a:r>
          </a:p>
          <a:p>
            <a:pPr marL="0" lvl="1" indent="0">
              <a:spcBef>
                <a:spcPts val="1000"/>
              </a:spcBef>
              <a:spcAft>
                <a:spcPts val="600"/>
              </a:spcAft>
              <a:buFont typeface="Arial" panose="020B0604020202020204" pitchFamily="34" charset="0"/>
              <a:buNone/>
            </a:pPr>
            <a:endParaRPr lang="en-US" sz="1400" dirty="0"/>
          </a:p>
          <a:p>
            <a:pPr marL="0" lvl="1" indent="0">
              <a:spcBef>
                <a:spcPts val="1000"/>
              </a:spcBef>
              <a:spcAft>
                <a:spcPts val="600"/>
              </a:spcAft>
              <a:buFont typeface="Arial" panose="020B0604020202020204" pitchFamily="34" charset="0"/>
              <a:buNone/>
            </a:pPr>
            <a:endParaRPr lang="en-US" sz="1400" dirty="0"/>
          </a:p>
          <a:p>
            <a:pPr marL="0" indent="0">
              <a:spcBef>
                <a:spcPts val="2500"/>
              </a:spcBef>
              <a:spcAft>
                <a:spcPts val="600"/>
              </a:spcAft>
              <a:buFont typeface="Arial" panose="020B0604020202020204" pitchFamily="34" charset="0"/>
              <a:buNone/>
            </a:pPr>
            <a:endParaRPr lang="en-US" sz="1400" b="1" dirty="0"/>
          </a:p>
          <a:p>
            <a:pPr marL="0" indent="0">
              <a:spcBef>
                <a:spcPts val="2500"/>
              </a:spcBef>
              <a:spcAft>
                <a:spcPts val="600"/>
              </a:spcAft>
              <a:buFont typeface="Arial" panose="020B0604020202020204" pitchFamily="34" charset="0"/>
              <a:buNone/>
            </a:pPr>
            <a:endParaRPr lang="en-US" sz="1400" b="1" dirty="0"/>
          </a:p>
          <a:p>
            <a:pPr marL="0" indent="0">
              <a:spcBef>
                <a:spcPts val="2500"/>
              </a:spcBef>
              <a:spcAft>
                <a:spcPts val="600"/>
              </a:spcAft>
              <a:buFont typeface="Arial" panose="020B0604020202020204" pitchFamily="34" charset="0"/>
              <a:buNone/>
            </a:pPr>
            <a:endParaRPr lang="en-US" sz="1400" b="1" dirty="0"/>
          </a:p>
          <a:p>
            <a:pPr marL="0" indent="0">
              <a:spcBef>
                <a:spcPts val="2500"/>
              </a:spcBef>
              <a:spcAft>
                <a:spcPts val="600"/>
              </a:spcAft>
              <a:buFont typeface="Arial" panose="020B0604020202020204" pitchFamily="34" charset="0"/>
              <a:buNone/>
            </a:pPr>
            <a:endParaRPr lang="en-US" sz="1400" b="1" dirty="0"/>
          </a:p>
          <a:p>
            <a:pPr marL="0" indent="0">
              <a:spcBef>
                <a:spcPts val="2500"/>
              </a:spcBef>
              <a:spcAft>
                <a:spcPts val="600"/>
              </a:spcAft>
              <a:buFont typeface="Arial" panose="020B0604020202020204" pitchFamily="34" charset="0"/>
              <a:buNone/>
            </a:pPr>
            <a:endParaRPr lang="en-US" sz="1400" b="1" dirty="0"/>
          </a:p>
        </p:txBody>
      </p:sp>
      <p:pic>
        <p:nvPicPr>
          <p:cNvPr id="4" name="Content Placeholder 3" descr="Una gran excavadora de orugas destrozando un antiguo edificio comercial.">
            <a:extLst>
              <a:ext uri="{FF2B5EF4-FFF2-40B4-BE49-F238E27FC236}">
                <a16:creationId xmlns:a16="http://schemas.microsoft.com/office/drawing/2014/main" id="{0BF2F6EB-0136-4C60-BFD1-04C104BBC951}"/>
              </a:ext>
            </a:extLst>
          </p:cNvPr>
          <p:cNvPicPr>
            <a:picLocks noGrp="1" noChangeAspect="1"/>
          </p:cNvPicPr>
          <p:nvPr>
            <p:ph type="pic" sz="quarter" idx="13"/>
          </p:nvPr>
        </p:nvPicPr>
        <p:blipFill>
          <a:blip r:embed="rId3"/>
          <a:srcRect l="26651" r="33590"/>
          <a:stretch>
            <a:fillRect/>
          </a:stretch>
        </p:blipFill>
        <p:spPr>
          <a:xfrm>
            <a:off x="8091732" y="10"/>
            <a:ext cx="4100267" cy="6857990"/>
          </a:xfrm>
        </p:spPr>
      </p:pic>
      <p:pic>
        <p:nvPicPr>
          <p:cNvPr id="7" name="Imagen 6">
            <a:extLst>
              <a:ext uri="{FF2B5EF4-FFF2-40B4-BE49-F238E27FC236}">
                <a16:creationId xmlns:a16="http://schemas.microsoft.com/office/drawing/2014/main" id="{70D6012C-8FD1-418B-B4B6-69E4D9287A5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19524" y="2490066"/>
            <a:ext cx="6001910" cy="3874157"/>
          </a:xfrm>
          <a:prstGeom prst="rect">
            <a:avLst/>
          </a:prstGeom>
        </p:spPr>
      </p:pic>
    </p:spTree>
    <p:extLst>
      <p:ext uri="{BB962C8B-B14F-4D97-AF65-F5344CB8AC3E}">
        <p14:creationId xmlns:p14="http://schemas.microsoft.com/office/powerpoint/2010/main" val="98239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0BC-D37B-237F-0704-45F9E927B8EE}"/>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s" sz="2800" b="1" kern="1200">
                <a:latin typeface="+mj-lt"/>
                <a:ea typeface="+mj-ea"/>
                <a:cs typeface="+mj-cs"/>
              </a:rPr>
              <a:t>Trabajos ejecutados según actas de obra</a:t>
            </a:r>
          </a:p>
        </p:txBody>
      </p:sp>
      <p:sp>
        <p:nvSpPr>
          <p:cNvPr id="5" name="TextBox 4">
            <a:extLst>
              <a:ext uri="{FF2B5EF4-FFF2-40B4-BE49-F238E27FC236}">
                <a16:creationId xmlns:a16="http://schemas.microsoft.com/office/drawing/2014/main" id="{788AFB06-7245-4771-A19F-350D25D36CC7}"/>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Sistemas</a:t>
            </a:r>
            <a:r>
              <a:rPr lang="en-US" sz="1400" b="1" dirty="0"/>
              <a:t> de </a:t>
            </a:r>
            <a:r>
              <a:rPr lang="en-US" sz="1400" b="1" dirty="0" err="1"/>
              <a:t>Desescombrado</a:t>
            </a:r>
            <a:endParaRPr lang="en-US" sz="1400" b="1" dirty="0"/>
          </a:p>
          <a:p>
            <a:pPr marL="0" lvl="1" indent="0">
              <a:spcBef>
                <a:spcPts val="1000"/>
              </a:spcBef>
              <a:spcAft>
                <a:spcPts val="600"/>
              </a:spcAft>
              <a:buFont typeface="Arial" panose="020B0604020202020204" pitchFamily="34" charset="0"/>
              <a:buNone/>
            </a:pPr>
            <a:r>
              <a:rPr lang="en-US" sz="1400" dirty="0"/>
              <a:t>Se </a:t>
            </a:r>
            <a:r>
              <a:rPr lang="en-US" sz="1400" dirty="0" err="1"/>
              <a:t>adaptaron</a:t>
            </a:r>
            <a:r>
              <a:rPr lang="en-US" sz="1400" dirty="0"/>
              <a:t> los </a:t>
            </a:r>
            <a:r>
              <a:rPr lang="en-US" sz="1400" dirty="0" err="1"/>
              <a:t>sistemas</a:t>
            </a:r>
            <a:r>
              <a:rPr lang="en-US" sz="1400" dirty="0"/>
              <a:t> de </a:t>
            </a:r>
            <a:r>
              <a:rPr lang="en-US" sz="1400" dirty="0" err="1"/>
              <a:t>desescombrado</a:t>
            </a:r>
            <a:r>
              <a:rPr lang="en-US" sz="1400" dirty="0"/>
              <a:t> a </a:t>
            </a:r>
            <a:r>
              <a:rPr lang="en-US" sz="1400" dirty="0" err="1"/>
              <a:t>muros</a:t>
            </a:r>
            <a:r>
              <a:rPr lang="en-US" sz="1400" dirty="0"/>
              <a:t> de </a:t>
            </a:r>
            <a:r>
              <a:rPr lang="en-US" sz="1400" dirty="0" err="1"/>
              <a:t>carga</a:t>
            </a:r>
            <a:r>
              <a:rPr lang="en-US" sz="1400" dirty="0"/>
              <a:t> </a:t>
            </a:r>
            <a:r>
              <a:rPr lang="en-US" sz="1400" dirty="0" err="1"/>
              <a:t>intermedios</a:t>
            </a:r>
            <a:endParaRPr lang="en-US" sz="1400" dirty="0"/>
          </a:p>
        </p:txBody>
      </p:sp>
      <p:pic>
        <p:nvPicPr>
          <p:cNvPr id="4" name="Content Placeholder 3" descr="Una gran excavadora de orugas destrozando un antiguo edificio comercial.">
            <a:extLst>
              <a:ext uri="{FF2B5EF4-FFF2-40B4-BE49-F238E27FC236}">
                <a16:creationId xmlns:a16="http://schemas.microsoft.com/office/drawing/2014/main" id="{0BF2F6EB-0136-4C60-BFD1-04C104BBC951}"/>
              </a:ext>
            </a:extLst>
          </p:cNvPr>
          <p:cNvPicPr>
            <a:picLocks noGrp="1" noChangeAspect="1"/>
          </p:cNvPicPr>
          <p:nvPr>
            <p:ph type="pic" sz="quarter" idx="13"/>
          </p:nvPr>
        </p:nvPicPr>
        <p:blipFill>
          <a:blip r:embed="rId3"/>
          <a:srcRect l="26651" r="33590"/>
          <a:stretch>
            <a:fillRect/>
          </a:stretch>
        </p:blipFill>
        <p:spPr>
          <a:xfrm>
            <a:off x="8091732" y="10"/>
            <a:ext cx="4100267" cy="6857990"/>
          </a:xfrm>
        </p:spPr>
      </p:pic>
      <p:pic>
        <p:nvPicPr>
          <p:cNvPr id="8" name="Imagen 7">
            <a:extLst>
              <a:ext uri="{FF2B5EF4-FFF2-40B4-BE49-F238E27FC236}">
                <a16:creationId xmlns:a16="http://schemas.microsoft.com/office/drawing/2014/main" id="{10841F50-86DB-4363-A256-D0DADA09B6A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2619" y="2507234"/>
            <a:ext cx="5142865" cy="3856990"/>
          </a:xfrm>
          <a:prstGeom prst="rect">
            <a:avLst/>
          </a:prstGeom>
        </p:spPr>
      </p:pic>
    </p:spTree>
    <p:extLst>
      <p:ext uri="{BB962C8B-B14F-4D97-AF65-F5344CB8AC3E}">
        <p14:creationId xmlns:p14="http://schemas.microsoft.com/office/powerpoint/2010/main" val="961468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0BC-D37B-237F-0704-45F9E927B8EE}"/>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s" sz="2800" b="1" kern="1200">
                <a:latin typeface="+mj-lt"/>
                <a:ea typeface="+mj-ea"/>
                <a:cs typeface="+mj-cs"/>
              </a:rPr>
              <a:t>Trabajos ejecutados según actas de obra</a:t>
            </a:r>
          </a:p>
        </p:txBody>
      </p:sp>
      <p:sp>
        <p:nvSpPr>
          <p:cNvPr id="5" name="TextBox 4">
            <a:extLst>
              <a:ext uri="{FF2B5EF4-FFF2-40B4-BE49-F238E27FC236}">
                <a16:creationId xmlns:a16="http://schemas.microsoft.com/office/drawing/2014/main" id="{788AFB06-7245-4771-A19F-350D25D36CC7}"/>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48400" y="1252728"/>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 </a:t>
            </a:r>
            <a:r>
              <a:rPr lang="en-US" sz="1400" b="1" dirty="0" err="1"/>
              <a:t>Refuerzos</a:t>
            </a:r>
            <a:endParaRPr lang="en-US" sz="1400" b="1" dirty="0"/>
          </a:p>
          <a:p>
            <a:pPr marL="0" lvl="1" indent="0">
              <a:spcBef>
                <a:spcPts val="1000"/>
              </a:spcBef>
              <a:spcAft>
                <a:spcPts val="600"/>
              </a:spcAft>
              <a:buFont typeface="Arial" panose="020B0604020202020204" pitchFamily="34" charset="0"/>
              <a:buNone/>
            </a:pPr>
            <a:r>
              <a:rPr lang="en-US" sz="1400" dirty="0" err="1"/>
              <a:t>Muros</a:t>
            </a:r>
            <a:r>
              <a:rPr lang="en-US" sz="1400" dirty="0"/>
              <a:t> para </a:t>
            </a:r>
            <a:r>
              <a:rPr lang="en-US" sz="1400" dirty="0" err="1"/>
              <a:t>futuros</a:t>
            </a:r>
            <a:r>
              <a:rPr lang="en-US" sz="1400" dirty="0"/>
              <a:t> </a:t>
            </a:r>
            <a:r>
              <a:rPr lang="en-US" sz="1400" dirty="0" err="1"/>
              <a:t>refuerzos</a:t>
            </a:r>
            <a:r>
              <a:rPr lang="en-US" sz="1400" dirty="0"/>
              <a:t> con </a:t>
            </a:r>
            <a:r>
              <a:rPr lang="en-US" sz="1400" dirty="0" err="1"/>
              <a:t>fibra</a:t>
            </a:r>
            <a:r>
              <a:rPr lang="en-US" sz="1400" dirty="0"/>
              <a:t> de </a:t>
            </a:r>
            <a:r>
              <a:rPr lang="en-US" sz="1400" dirty="0" err="1"/>
              <a:t>carbono</a:t>
            </a:r>
            <a:r>
              <a:rPr lang="en-US" sz="1400" dirty="0"/>
              <a:t>.</a:t>
            </a:r>
          </a:p>
        </p:txBody>
      </p:sp>
      <p:pic>
        <p:nvPicPr>
          <p:cNvPr id="6" name="Imagen 5">
            <a:extLst>
              <a:ext uri="{FF2B5EF4-FFF2-40B4-BE49-F238E27FC236}">
                <a16:creationId xmlns:a16="http://schemas.microsoft.com/office/drawing/2014/main" id="{1115F16D-A7F5-4893-9631-4E4720FA40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4153" y="2185416"/>
            <a:ext cx="3038475" cy="4050665"/>
          </a:xfrm>
          <a:prstGeom prst="rect">
            <a:avLst/>
          </a:prstGeom>
        </p:spPr>
      </p:pic>
      <p:pic>
        <p:nvPicPr>
          <p:cNvPr id="8" name="Imagen 7">
            <a:extLst>
              <a:ext uri="{FF2B5EF4-FFF2-40B4-BE49-F238E27FC236}">
                <a16:creationId xmlns:a16="http://schemas.microsoft.com/office/drawing/2014/main" id="{61999BE1-1779-4025-A691-6BB3BB2159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07960" y="2077006"/>
            <a:ext cx="3028950" cy="2276475"/>
          </a:xfrm>
          <a:prstGeom prst="rect">
            <a:avLst/>
          </a:prstGeom>
          <a:noFill/>
          <a:ln>
            <a:noFill/>
          </a:ln>
        </p:spPr>
      </p:pic>
      <p:pic>
        <p:nvPicPr>
          <p:cNvPr id="9" name="Imagen 8">
            <a:extLst>
              <a:ext uri="{FF2B5EF4-FFF2-40B4-BE49-F238E27FC236}">
                <a16:creationId xmlns:a16="http://schemas.microsoft.com/office/drawing/2014/main" id="{2C6395C9-219E-4E54-B164-56D7E363A73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1647" y="4410751"/>
            <a:ext cx="3000375" cy="2257425"/>
          </a:xfrm>
          <a:prstGeom prst="rect">
            <a:avLst/>
          </a:prstGeom>
          <a:noFill/>
          <a:ln>
            <a:noFill/>
          </a:ln>
        </p:spPr>
      </p:pic>
      <p:pic>
        <p:nvPicPr>
          <p:cNvPr id="11" name="Imagen 10">
            <a:extLst>
              <a:ext uri="{FF2B5EF4-FFF2-40B4-BE49-F238E27FC236}">
                <a16:creationId xmlns:a16="http://schemas.microsoft.com/office/drawing/2014/main" id="{FFF673AA-EDED-4DF6-96AD-F8DBE1B0A377}"/>
              </a:ext>
            </a:extLst>
          </p:cNvPr>
          <p:cNvPicPr/>
          <p:nvPr/>
        </p:nvPicPr>
        <p:blipFill rotWithShape="1">
          <a:blip r:embed="rId6" cstate="print">
            <a:extLst>
              <a:ext uri="{28A0092B-C50C-407E-A947-70E740481C1C}">
                <a14:useLocalDpi xmlns:a14="http://schemas.microsoft.com/office/drawing/2010/main" val="0"/>
              </a:ext>
            </a:extLst>
          </a:blip>
          <a:srcRect l="20018" b="-5791"/>
          <a:stretch/>
        </p:blipFill>
        <p:spPr bwMode="auto">
          <a:xfrm rot="5400000">
            <a:off x="6868363" y="1828692"/>
            <a:ext cx="5409212" cy="4269756"/>
          </a:xfrm>
          <a:prstGeom prst="rect">
            <a:avLst/>
          </a:prstGeom>
          <a:noFill/>
          <a:ln>
            <a:noFill/>
          </a:ln>
        </p:spPr>
      </p:pic>
    </p:spTree>
    <p:extLst>
      <p:ext uri="{BB962C8B-B14F-4D97-AF65-F5344CB8AC3E}">
        <p14:creationId xmlns:p14="http://schemas.microsoft.com/office/powerpoint/2010/main" val="29149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0BC-D37B-237F-0704-45F9E927B8EE}"/>
              </a:ext>
            </a:extLst>
          </p:cNvPr>
          <p:cNvSpPr>
            <a:spLocks noGrp="1"/>
          </p:cNvSpPr>
          <p:nvPr>
            <p:ph type="title"/>
          </p:nvPr>
        </p:nvSpPr>
        <p:spPr>
          <a:xfrm>
            <a:off x="612647" y="320040"/>
            <a:ext cx="6858000" cy="932688"/>
          </a:xfrm>
        </p:spPr>
        <p:txBody>
          <a:bodyPr vert="horz" lIns="91440" tIns="45720" rIns="91440" bIns="45720" rtlCol="0" anchor="b">
            <a:normAutofit/>
          </a:bodyPr>
          <a:lstStyle/>
          <a:p>
            <a:r>
              <a:rPr lang="es" sz="2800" b="1" kern="1200">
                <a:latin typeface="+mj-lt"/>
                <a:ea typeface="+mj-ea"/>
                <a:cs typeface="+mj-cs"/>
              </a:rPr>
              <a:t>Trabajos ejecutados según actas de obra</a:t>
            </a:r>
          </a:p>
        </p:txBody>
      </p:sp>
      <p:sp>
        <p:nvSpPr>
          <p:cNvPr id="5" name="TextBox 4">
            <a:extLst>
              <a:ext uri="{FF2B5EF4-FFF2-40B4-BE49-F238E27FC236}">
                <a16:creationId xmlns:a16="http://schemas.microsoft.com/office/drawing/2014/main" id="{788AFB06-7245-4771-A19F-350D25D36CC7}"/>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99446" y="1874520"/>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Revisión</a:t>
            </a:r>
            <a:r>
              <a:rPr lang="en-US" sz="1400" b="1" dirty="0"/>
              <a:t> de Instalaciones</a:t>
            </a:r>
          </a:p>
          <a:p>
            <a:pPr marL="0" lvl="1" indent="0">
              <a:spcBef>
                <a:spcPts val="1000"/>
              </a:spcBef>
              <a:spcAft>
                <a:spcPts val="600"/>
              </a:spcAft>
              <a:buFont typeface="Arial" panose="020B0604020202020204" pitchFamily="34" charset="0"/>
              <a:buNone/>
            </a:pPr>
            <a:r>
              <a:rPr lang="en-US" sz="1400" dirty="0"/>
              <a:t>Se </a:t>
            </a:r>
            <a:r>
              <a:rPr lang="en-US" sz="1400" dirty="0" err="1"/>
              <a:t>revisó</a:t>
            </a:r>
            <a:r>
              <a:rPr lang="en-US" sz="1400" dirty="0"/>
              <a:t> la </a:t>
            </a:r>
            <a:r>
              <a:rPr lang="en-US" sz="1400" dirty="0" err="1"/>
              <a:t>situación</a:t>
            </a:r>
            <a:r>
              <a:rPr lang="en-US" sz="1400" dirty="0"/>
              <a:t> </a:t>
            </a:r>
            <a:r>
              <a:rPr lang="en-US" sz="1400" dirty="0" err="1"/>
              <a:t>delas</a:t>
            </a:r>
            <a:r>
              <a:rPr lang="en-US" sz="1400" dirty="0"/>
              <a:t> </a:t>
            </a:r>
            <a:r>
              <a:rPr lang="en-US" sz="1400" dirty="0" err="1"/>
              <a:t>instalaciones</a:t>
            </a:r>
            <a:r>
              <a:rPr lang="en-US" sz="1400" dirty="0"/>
              <a:t>, </a:t>
            </a:r>
            <a:r>
              <a:rPr lang="en-US" sz="1400" dirty="0" err="1"/>
              <a:t>identificando</a:t>
            </a:r>
            <a:r>
              <a:rPr lang="en-US" sz="1400" dirty="0"/>
              <a:t> </a:t>
            </a:r>
            <a:r>
              <a:rPr lang="en-US" sz="1400" dirty="0" err="1"/>
              <a:t>elementos</a:t>
            </a:r>
            <a:r>
              <a:rPr lang="en-US" sz="1400" dirty="0"/>
              <a:t> en </a:t>
            </a:r>
            <a:r>
              <a:rPr lang="en-US" sz="1400" dirty="0" err="1"/>
              <a:t>desuso</a:t>
            </a:r>
            <a:r>
              <a:rPr lang="en-US" sz="1400" dirty="0"/>
              <a:t> y </a:t>
            </a:r>
            <a:r>
              <a:rPr lang="en-US" sz="1400" dirty="0" err="1"/>
              <a:t>condicionantes</a:t>
            </a:r>
            <a:r>
              <a:rPr lang="en-US" sz="1400" dirty="0"/>
              <a:t> </a:t>
            </a:r>
            <a:r>
              <a:rPr lang="en-US" sz="1400" dirty="0" err="1"/>
              <a:t>futuros</a:t>
            </a:r>
            <a:r>
              <a:rPr lang="en-US" sz="1400" dirty="0"/>
              <a:t>.</a:t>
            </a:r>
          </a:p>
          <a:p>
            <a:pPr marL="0" lvl="1" indent="0">
              <a:spcBef>
                <a:spcPts val="1000"/>
              </a:spcBef>
              <a:spcAft>
                <a:spcPts val="600"/>
              </a:spcAft>
              <a:buFont typeface="Arial" panose="020B0604020202020204" pitchFamily="34" charset="0"/>
              <a:buNone/>
            </a:pPr>
            <a:endParaRPr lang="en-US" sz="1400" dirty="0"/>
          </a:p>
        </p:txBody>
      </p:sp>
      <p:pic>
        <p:nvPicPr>
          <p:cNvPr id="1027" name="Picture 3" descr="IMG_9555">
            <a:extLst>
              <a:ext uri="{FF2B5EF4-FFF2-40B4-BE49-F238E27FC236}">
                <a16:creationId xmlns:a16="http://schemas.microsoft.com/office/drawing/2014/main" id="{4E4BD784-88A1-4971-964A-EC07F5ECF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72" y="2980480"/>
            <a:ext cx="3450164" cy="32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E103AB-7E47-416E-B2E1-65BE51A72AB5}"/>
              </a:ext>
            </a:extLst>
          </p:cNvPr>
          <p:cNvSpPr>
            <a:spLocks noChangeArrowheads="1"/>
          </p:cNvSpPr>
          <p:nvPr/>
        </p:nvSpPr>
        <p:spPr bwMode="auto">
          <a:xfrm>
            <a:off x="3619234" y="29804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8" name="Picture 4" descr="IMG_9547">
            <a:extLst>
              <a:ext uri="{FF2B5EF4-FFF2-40B4-BE49-F238E27FC236}">
                <a16:creationId xmlns:a16="http://schemas.microsoft.com/office/drawing/2014/main" id="{C29C3EFB-C00D-4825-90BC-341B0F03B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720" y="2980464"/>
            <a:ext cx="4301608" cy="323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35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A37F-EE3F-9565-3284-49577C82BC36}"/>
              </a:ext>
            </a:extLst>
          </p:cNvPr>
          <p:cNvSpPr>
            <a:spLocks noGrp="1"/>
          </p:cNvSpPr>
          <p:nvPr>
            <p:ph type="title"/>
          </p:nvPr>
        </p:nvSpPr>
        <p:spPr>
          <a:xfrm>
            <a:off x="612647" y="830679"/>
            <a:ext cx="6858000" cy="932688"/>
          </a:xfrm>
        </p:spPr>
        <p:txBody>
          <a:bodyPr vert="horz" lIns="91440" tIns="45720" rIns="91440" bIns="45720" rtlCol="0" anchor="b">
            <a:normAutofit/>
          </a:bodyPr>
          <a:lstStyle/>
          <a:p>
            <a:r>
              <a:rPr lang="es" sz="2800" b="1" kern="1200" dirty="0">
                <a:latin typeface="+mj-lt"/>
                <a:ea typeface="+mj-ea"/>
                <a:cs typeface="+mj-cs"/>
              </a:rPr>
              <a:t>Estado general de la obra y grado de avance</a:t>
            </a:r>
          </a:p>
        </p:txBody>
      </p:sp>
      <p:sp>
        <p:nvSpPr>
          <p:cNvPr id="5" name="TextBox 4">
            <a:extLst>
              <a:ext uri="{FF2B5EF4-FFF2-40B4-BE49-F238E27FC236}">
                <a16:creationId xmlns:a16="http://schemas.microsoft.com/office/drawing/2014/main" id="{7FE1521B-82A7-46CD-ABBB-39BCBA29F485}"/>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7" y="1874520"/>
            <a:ext cx="6858000" cy="4983480"/>
          </a:xfrm>
          <a:prstGeom prst="rect">
            <a:avLst/>
          </a:prstGeom>
        </p:spPr>
        <p:txBody>
          <a:bodyPr>
            <a:normAutofit fontScale="92500" lnSpcReduction="10000"/>
          </a:bodyPr>
          <a:lstStyle/>
          <a:p>
            <a:pPr marL="0" indent="0">
              <a:spcBef>
                <a:spcPts val="2500"/>
              </a:spcBef>
              <a:spcAft>
                <a:spcPts val="600"/>
              </a:spcAft>
              <a:buFont typeface="Arial" panose="020B0604020202020204" pitchFamily="34" charset="0"/>
              <a:buNone/>
            </a:pPr>
            <a:r>
              <a:rPr lang="en-US" sz="1400" b="1" dirty="0" err="1"/>
              <a:t>Retrasos</a:t>
            </a:r>
            <a:r>
              <a:rPr lang="en-US" sz="1400" b="1" dirty="0"/>
              <a:t> </a:t>
            </a:r>
            <a:r>
              <a:rPr lang="en-US" sz="1400" b="1" dirty="0" err="1"/>
              <a:t>Administrativos</a:t>
            </a:r>
            <a:endParaRPr lang="en-US" sz="1400" b="1" dirty="0"/>
          </a:p>
          <a:p>
            <a:pPr marL="0" lvl="1" indent="0">
              <a:spcBef>
                <a:spcPts val="1000"/>
              </a:spcBef>
              <a:spcAft>
                <a:spcPts val="600"/>
              </a:spcAft>
              <a:buFont typeface="Arial" panose="020B0604020202020204" pitchFamily="34" charset="0"/>
              <a:buNone/>
            </a:pPr>
            <a:r>
              <a:rPr lang="en-US" sz="1400" dirty="0"/>
              <a:t>El </a:t>
            </a:r>
            <a:r>
              <a:rPr lang="en-US" sz="1400" dirty="0" err="1"/>
              <a:t>inicio</a:t>
            </a:r>
            <a:r>
              <a:rPr lang="en-US" sz="1400" dirty="0"/>
              <a:t> se </a:t>
            </a:r>
            <a:r>
              <a:rPr lang="en-US" sz="1400" dirty="0" err="1"/>
              <a:t>retrasó</a:t>
            </a:r>
            <a:r>
              <a:rPr lang="en-US" sz="1400" dirty="0"/>
              <a:t> a </a:t>
            </a:r>
            <a:r>
              <a:rPr lang="en-US" sz="1400" dirty="0" err="1"/>
              <a:t>principios</a:t>
            </a:r>
            <a:r>
              <a:rPr lang="en-US" sz="1400" dirty="0"/>
              <a:t> de </a:t>
            </a:r>
            <a:r>
              <a:rPr lang="en-US" sz="1400" dirty="0" err="1"/>
              <a:t>diciembre</a:t>
            </a:r>
            <a:r>
              <a:rPr lang="en-US" sz="1400" dirty="0"/>
              <a:t> de 2025 por </a:t>
            </a:r>
            <a:r>
              <a:rPr lang="en-US" sz="1400" dirty="0" err="1"/>
              <a:t>cuestiones</a:t>
            </a:r>
            <a:r>
              <a:rPr lang="en-US" sz="1400" dirty="0"/>
              <a:t> </a:t>
            </a:r>
            <a:r>
              <a:rPr lang="en-US" sz="1400" dirty="0" err="1"/>
              <a:t>administrativas</a:t>
            </a:r>
            <a:r>
              <a:rPr lang="en-US" sz="1400" dirty="0"/>
              <a:t>, </a:t>
            </a:r>
            <a:r>
              <a:rPr lang="en-US" sz="1400" dirty="0" err="1"/>
              <a:t>desplazando</a:t>
            </a:r>
            <a:r>
              <a:rPr lang="en-US" sz="1400" dirty="0"/>
              <a:t> las </a:t>
            </a:r>
            <a:r>
              <a:rPr lang="en-US" sz="1400" dirty="0" err="1"/>
              <a:t>primeras</a:t>
            </a:r>
            <a:r>
              <a:rPr lang="en-US" sz="1400" dirty="0"/>
              <a:t> </a:t>
            </a:r>
            <a:r>
              <a:rPr lang="en-US" sz="1400" dirty="0" err="1"/>
              <a:t>actuaciones</a:t>
            </a:r>
            <a:r>
              <a:rPr lang="en-US" sz="1400" dirty="0"/>
              <a:t>.</a:t>
            </a:r>
          </a:p>
          <a:p>
            <a:pPr marL="0" indent="0">
              <a:spcBef>
                <a:spcPts val="2500"/>
              </a:spcBef>
              <a:spcAft>
                <a:spcPts val="600"/>
              </a:spcAft>
              <a:buFont typeface="Arial" panose="020B0604020202020204" pitchFamily="34" charset="0"/>
              <a:buNone/>
            </a:pPr>
            <a:r>
              <a:rPr lang="en-US" b="1" dirty="0" err="1"/>
              <a:t>Avance</a:t>
            </a:r>
            <a:r>
              <a:rPr lang="en-US" b="1" dirty="0"/>
              <a:t> Global de la </a:t>
            </a:r>
            <a:r>
              <a:rPr lang="en-US" b="1" dirty="0" err="1"/>
              <a:t>Obra</a:t>
            </a:r>
            <a:endParaRPr lang="en-US" b="1" dirty="0"/>
          </a:p>
          <a:p>
            <a:pPr marL="0" lvl="1" indent="0">
              <a:spcBef>
                <a:spcPts val="1000"/>
              </a:spcBef>
              <a:spcAft>
                <a:spcPts val="600"/>
              </a:spcAft>
              <a:buFont typeface="Arial" panose="020B0604020202020204" pitchFamily="34" charset="0"/>
              <a:buNone/>
            </a:pPr>
            <a:r>
              <a:rPr lang="en-US" dirty="0"/>
              <a:t>A Abril de 2026, el </a:t>
            </a:r>
            <a:r>
              <a:rPr lang="en-US" dirty="0" err="1"/>
              <a:t>avance</a:t>
            </a:r>
            <a:r>
              <a:rPr lang="en-US" dirty="0"/>
              <a:t> global es del 22 %, </a:t>
            </a:r>
            <a:r>
              <a:rPr lang="en-US" dirty="0" err="1"/>
              <a:t>mostrando</a:t>
            </a:r>
            <a:r>
              <a:rPr lang="en-US" dirty="0"/>
              <a:t> un </a:t>
            </a:r>
            <a:r>
              <a:rPr lang="en-US" dirty="0" err="1"/>
              <a:t>progreso</a:t>
            </a:r>
            <a:r>
              <a:rPr lang="en-US" dirty="0"/>
              <a:t> </a:t>
            </a:r>
            <a:r>
              <a:rPr lang="en-US" dirty="0" err="1"/>
              <a:t>inicial-intermedio</a:t>
            </a:r>
            <a:r>
              <a:rPr lang="en-US" dirty="0"/>
              <a:t> en el </a:t>
            </a:r>
            <a:r>
              <a:rPr lang="en-US" dirty="0" err="1"/>
              <a:t>proyecto</a:t>
            </a:r>
            <a:r>
              <a:rPr lang="en-US" dirty="0"/>
              <a:t>.</a:t>
            </a:r>
          </a:p>
          <a:p>
            <a:pPr marL="0" indent="0">
              <a:spcBef>
                <a:spcPts val="2500"/>
              </a:spcBef>
              <a:spcAft>
                <a:spcPts val="600"/>
              </a:spcAft>
              <a:buFont typeface="Arial" panose="020B0604020202020204" pitchFamily="34" charset="0"/>
              <a:buNone/>
            </a:pPr>
            <a:r>
              <a:rPr lang="en-US" b="1" dirty="0"/>
              <a:t>Estado de </a:t>
            </a:r>
            <a:r>
              <a:rPr lang="en-US" b="1" dirty="0" err="1"/>
              <a:t>Demoliciones</a:t>
            </a:r>
            <a:endParaRPr lang="en-US" b="1" dirty="0"/>
          </a:p>
          <a:p>
            <a:pPr marL="0" lvl="1" indent="0">
              <a:spcBef>
                <a:spcPts val="1000"/>
              </a:spcBef>
              <a:spcAft>
                <a:spcPts val="600"/>
              </a:spcAft>
              <a:buFont typeface="Arial" panose="020B0604020202020204" pitchFamily="34" charset="0"/>
              <a:buNone/>
            </a:pPr>
            <a:r>
              <a:rPr lang="en-US" dirty="0"/>
              <a:t>Las </a:t>
            </a:r>
            <a:r>
              <a:rPr lang="en-US" dirty="0" err="1"/>
              <a:t>demoliciones</a:t>
            </a:r>
            <a:r>
              <a:rPr lang="en-US" dirty="0"/>
              <a:t> </a:t>
            </a:r>
            <a:r>
              <a:rPr lang="en-US" dirty="0" err="1"/>
              <a:t>están</a:t>
            </a:r>
            <a:r>
              <a:rPr lang="en-US" dirty="0"/>
              <a:t> </a:t>
            </a:r>
            <a:r>
              <a:rPr lang="en-US" dirty="0" err="1"/>
              <a:t>casi</a:t>
            </a:r>
            <a:r>
              <a:rPr lang="en-US" dirty="0"/>
              <a:t> </a:t>
            </a:r>
            <a:r>
              <a:rPr lang="en-US" dirty="0" err="1"/>
              <a:t>finalizadas</a:t>
            </a:r>
            <a:r>
              <a:rPr lang="en-US" dirty="0"/>
              <a:t> con un </a:t>
            </a:r>
            <a:r>
              <a:rPr lang="en-US" dirty="0" err="1"/>
              <a:t>grado</a:t>
            </a:r>
            <a:r>
              <a:rPr lang="en-US" dirty="0"/>
              <a:t> de </a:t>
            </a:r>
            <a:r>
              <a:rPr lang="en-US" dirty="0" err="1"/>
              <a:t>ejecución</a:t>
            </a:r>
            <a:r>
              <a:rPr lang="en-US" dirty="0"/>
              <a:t> del 85 al 90 %, </a:t>
            </a:r>
            <a:r>
              <a:rPr lang="en-US" dirty="0" err="1"/>
              <a:t>preparando</a:t>
            </a:r>
            <a:r>
              <a:rPr lang="en-US" dirty="0"/>
              <a:t> la </a:t>
            </a:r>
            <a:r>
              <a:rPr lang="en-US" dirty="0" err="1"/>
              <a:t>estructura</a:t>
            </a:r>
            <a:r>
              <a:rPr lang="en-US" dirty="0"/>
              <a:t> para </a:t>
            </a:r>
            <a:r>
              <a:rPr lang="en-US" dirty="0" err="1"/>
              <a:t>refuerzos</a:t>
            </a:r>
            <a:r>
              <a:rPr lang="en-US" dirty="0"/>
              <a:t>.</a:t>
            </a:r>
          </a:p>
          <a:p>
            <a:pPr marL="0" indent="0">
              <a:spcBef>
                <a:spcPts val="2500"/>
              </a:spcBef>
              <a:spcAft>
                <a:spcPts val="600"/>
              </a:spcAft>
              <a:buFont typeface="Arial" panose="020B0604020202020204" pitchFamily="34" charset="0"/>
              <a:buNone/>
            </a:pPr>
            <a:r>
              <a:rPr lang="en-US" b="1" dirty="0" err="1"/>
              <a:t>Trabajos</a:t>
            </a:r>
            <a:r>
              <a:rPr lang="en-US" b="1" dirty="0"/>
              <a:t> de </a:t>
            </a:r>
            <a:r>
              <a:rPr lang="en-US" b="1" dirty="0" err="1"/>
              <a:t>Refuerzo</a:t>
            </a:r>
            <a:r>
              <a:rPr lang="en-US" b="1" dirty="0"/>
              <a:t> y </a:t>
            </a:r>
            <a:r>
              <a:rPr lang="en-US" b="1" dirty="0" err="1"/>
              <a:t>Cubierta</a:t>
            </a:r>
            <a:endParaRPr lang="en-US" b="1" dirty="0"/>
          </a:p>
          <a:p>
            <a:pPr marL="0" lvl="1" indent="0">
              <a:spcBef>
                <a:spcPts val="1000"/>
              </a:spcBef>
              <a:spcAft>
                <a:spcPts val="600"/>
              </a:spcAft>
              <a:buFont typeface="Arial" panose="020B0604020202020204" pitchFamily="34" charset="0"/>
              <a:buNone/>
            </a:pPr>
            <a:r>
              <a:rPr lang="en-US" dirty="0"/>
              <a:t>Los </a:t>
            </a:r>
            <a:r>
              <a:rPr lang="en-US" dirty="0" err="1"/>
              <a:t>refuerzos</a:t>
            </a:r>
            <a:r>
              <a:rPr lang="en-US" dirty="0"/>
              <a:t> </a:t>
            </a:r>
            <a:r>
              <a:rPr lang="en-US" dirty="0" err="1"/>
              <a:t>estructurales</a:t>
            </a:r>
            <a:r>
              <a:rPr lang="en-US" dirty="0"/>
              <a:t> </a:t>
            </a:r>
            <a:r>
              <a:rPr lang="en-US" dirty="0" err="1"/>
              <a:t>están</a:t>
            </a:r>
            <a:r>
              <a:rPr lang="en-US" dirty="0"/>
              <a:t> en </a:t>
            </a:r>
            <a:r>
              <a:rPr lang="en-US" dirty="0" err="1"/>
              <a:t>fase</a:t>
            </a:r>
            <a:r>
              <a:rPr lang="en-US" dirty="0"/>
              <a:t> </a:t>
            </a:r>
            <a:r>
              <a:rPr lang="en-US" dirty="0" err="1"/>
              <a:t>preparatoria</a:t>
            </a:r>
            <a:r>
              <a:rPr lang="en-US" dirty="0"/>
              <a:t> y las </a:t>
            </a:r>
            <a:r>
              <a:rPr lang="en-US" dirty="0" err="1"/>
              <a:t>actuaciones</a:t>
            </a:r>
            <a:r>
              <a:rPr lang="en-US" dirty="0"/>
              <a:t> en </a:t>
            </a:r>
            <a:r>
              <a:rPr lang="en-US" dirty="0" err="1"/>
              <a:t>cubierta</a:t>
            </a:r>
            <a:r>
              <a:rPr lang="en-US" dirty="0"/>
              <a:t> </a:t>
            </a:r>
            <a:r>
              <a:rPr lang="en-US" dirty="0" err="1"/>
              <a:t>han</a:t>
            </a:r>
            <a:r>
              <a:rPr lang="en-US" dirty="0"/>
              <a:t> </a:t>
            </a:r>
            <a:r>
              <a:rPr lang="en-US" dirty="0" err="1"/>
              <a:t>comenzado</a:t>
            </a:r>
            <a:r>
              <a:rPr lang="en-US" dirty="0"/>
              <a:t>.</a:t>
            </a:r>
          </a:p>
        </p:txBody>
      </p:sp>
      <p:pic>
        <p:nvPicPr>
          <p:cNvPr id="7" name="Imagen 6">
            <a:extLst>
              <a:ext uri="{FF2B5EF4-FFF2-40B4-BE49-F238E27FC236}">
                <a16:creationId xmlns:a16="http://schemas.microsoft.com/office/drawing/2014/main" id="{44AC7C39-7AA1-453C-91FA-E26DA87078C5}"/>
              </a:ext>
            </a:extLst>
          </p:cNvPr>
          <p:cNvPicPr/>
          <p:nvPr/>
        </p:nvPicPr>
        <p:blipFill>
          <a:blip r:embed="rId3">
            <a:extLst>
              <a:ext uri="{28A0092B-C50C-407E-A947-70E740481C1C}">
                <a14:useLocalDpi xmlns:a14="http://schemas.microsoft.com/office/drawing/2010/main" val="0"/>
              </a:ext>
            </a:extLst>
          </a:blip>
          <a:stretch>
            <a:fillRect/>
          </a:stretch>
        </p:blipFill>
        <p:spPr>
          <a:xfrm>
            <a:off x="268238" y="99942"/>
            <a:ext cx="6572885" cy="810895"/>
          </a:xfrm>
          <a:prstGeom prst="rect">
            <a:avLst/>
          </a:prstGeom>
        </p:spPr>
      </p:pic>
      <p:sp>
        <p:nvSpPr>
          <p:cNvPr id="6" name="Marcador de posición de imagen 5">
            <a:extLst>
              <a:ext uri="{FF2B5EF4-FFF2-40B4-BE49-F238E27FC236}">
                <a16:creationId xmlns:a16="http://schemas.microsoft.com/office/drawing/2014/main" id="{DEAAFB07-BE35-4999-B11E-394287D74294}"/>
              </a:ext>
            </a:extLst>
          </p:cNvPr>
          <p:cNvSpPr>
            <a:spLocks noGrp="1"/>
          </p:cNvSpPr>
          <p:nvPr>
            <p:ph type="pic" sz="quarter" idx="13"/>
          </p:nvPr>
        </p:nvSpPr>
        <p:spPr>
          <a:xfrm>
            <a:off x="15115005" y="605641"/>
            <a:ext cx="2758656" cy="6858000"/>
          </a:xfrm>
        </p:spPr>
      </p:sp>
      <p:pic>
        <p:nvPicPr>
          <p:cNvPr id="1026" name="Picture 2" descr="IMG_1088">
            <a:extLst>
              <a:ext uri="{FF2B5EF4-FFF2-40B4-BE49-F238E27FC236}">
                <a16:creationId xmlns:a16="http://schemas.microsoft.com/office/drawing/2014/main" id="{0B8D2550-3E2B-4A37-9403-6E8B246AAF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057" y="610404"/>
            <a:ext cx="4376944" cy="429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341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A37F-EE3F-9565-3284-49577C82BC36}"/>
              </a:ext>
            </a:extLst>
          </p:cNvPr>
          <p:cNvSpPr>
            <a:spLocks noGrp="1"/>
          </p:cNvSpPr>
          <p:nvPr>
            <p:ph type="title"/>
          </p:nvPr>
        </p:nvSpPr>
        <p:spPr>
          <a:xfrm>
            <a:off x="612647" y="1220721"/>
            <a:ext cx="6858000" cy="932688"/>
          </a:xfrm>
        </p:spPr>
        <p:txBody>
          <a:bodyPr vert="horz" lIns="91440" tIns="45720" rIns="91440" bIns="45720" rtlCol="0" anchor="b">
            <a:normAutofit/>
          </a:bodyPr>
          <a:lstStyle/>
          <a:p>
            <a:r>
              <a:rPr lang="es" sz="2800" b="1" kern="1200" dirty="0">
                <a:latin typeface="+mj-lt"/>
                <a:ea typeface="+mj-ea"/>
                <a:cs typeface="+mj-cs"/>
              </a:rPr>
              <a:t>Estado general de la obra y grado de avance</a:t>
            </a:r>
          </a:p>
        </p:txBody>
      </p:sp>
      <p:sp>
        <p:nvSpPr>
          <p:cNvPr id="5" name="TextBox 4">
            <a:extLst>
              <a:ext uri="{FF2B5EF4-FFF2-40B4-BE49-F238E27FC236}">
                <a16:creationId xmlns:a16="http://schemas.microsoft.com/office/drawing/2014/main" id="{7FE1521B-82A7-46CD-ABBB-39BCBA29F485}"/>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7"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endParaRPr lang="en-US" dirty="0"/>
          </a:p>
        </p:txBody>
      </p:sp>
      <p:pic>
        <p:nvPicPr>
          <p:cNvPr id="7" name="Imagen 6">
            <a:extLst>
              <a:ext uri="{FF2B5EF4-FFF2-40B4-BE49-F238E27FC236}">
                <a16:creationId xmlns:a16="http://schemas.microsoft.com/office/drawing/2014/main" id="{921D70F0-7153-495A-98B7-3A62AC7DCD5C}"/>
              </a:ext>
            </a:extLst>
          </p:cNvPr>
          <p:cNvPicPr>
            <a:picLocks noChangeAspect="1"/>
          </p:cNvPicPr>
          <p:nvPr/>
        </p:nvPicPr>
        <p:blipFill>
          <a:blip r:embed="rId3"/>
          <a:stretch>
            <a:fillRect/>
          </a:stretch>
        </p:blipFill>
        <p:spPr>
          <a:xfrm>
            <a:off x="382030" y="2280944"/>
            <a:ext cx="5793659" cy="3356335"/>
          </a:xfrm>
          <a:prstGeom prst="rect">
            <a:avLst/>
          </a:prstGeom>
        </p:spPr>
      </p:pic>
      <p:pic>
        <p:nvPicPr>
          <p:cNvPr id="8" name="Imagen 7">
            <a:extLst>
              <a:ext uri="{FF2B5EF4-FFF2-40B4-BE49-F238E27FC236}">
                <a16:creationId xmlns:a16="http://schemas.microsoft.com/office/drawing/2014/main" id="{454D1154-AE9E-4EAB-877B-552E7890A3DD}"/>
              </a:ext>
            </a:extLst>
          </p:cNvPr>
          <p:cNvPicPr/>
          <p:nvPr/>
        </p:nvPicPr>
        <p:blipFill>
          <a:blip r:embed="rId4">
            <a:extLst>
              <a:ext uri="{28A0092B-C50C-407E-A947-70E740481C1C}">
                <a14:useLocalDpi xmlns:a14="http://schemas.microsoft.com/office/drawing/2010/main" val="0"/>
              </a:ext>
            </a:extLst>
          </a:blip>
          <a:stretch>
            <a:fillRect/>
          </a:stretch>
        </p:blipFill>
        <p:spPr>
          <a:xfrm>
            <a:off x="382030" y="267447"/>
            <a:ext cx="6572885" cy="810895"/>
          </a:xfrm>
          <a:prstGeom prst="rect">
            <a:avLst/>
          </a:prstGeom>
        </p:spPr>
      </p:pic>
      <p:pic>
        <p:nvPicPr>
          <p:cNvPr id="9" name="Imagen 8">
            <a:extLst>
              <a:ext uri="{FF2B5EF4-FFF2-40B4-BE49-F238E27FC236}">
                <a16:creationId xmlns:a16="http://schemas.microsoft.com/office/drawing/2014/main" id="{CD14FE1A-15FE-48E5-B725-0B14F9E6C0AC}"/>
              </a:ext>
            </a:extLst>
          </p:cNvPr>
          <p:cNvPicPr>
            <a:picLocks noChangeAspect="1"/>
          </p:cNvPicPr>
          <p:nvPr/>
        </p:nvPicPr>
        <p:blipFill>
          <a:blip r:embed="rId5"/>
          <a:stretch>
            <a:fillRect/>
          </a:stretch>
        </p:blipFill>
        <p:spPr>
          <a:xfrm>
            <a:off x="6406306" y="2153408"/>
            <a:ext cx="5403664" cy="3073872"/>
          </a:xfrm>
          <a:prstGeom prst="rect">
            <a:avLst/>
          </a:prstGeom>
        </p:spPr>
      </p:pic>
    </p:spTree>
    <p:extLst>
      <p:ext uri="{BB962C8B-B14F-4D97-AF65-F5344CB8AC3E}">
        <p14:creationId xmlns:p14="http://schemas.microsoft.com/office/powerpoint/2010/main" val="255233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793FF-8726-21C5-1154-66AE50A0DD4B}"/>
              </a:ext>
            </a:extLst>
          </p:cNvPr>
          <p:cNvSpPr>
            <a:spLocks noGrp="1"/>
          </p:cNvSpPr>
          <p:nvPr>
            <p:ph type="title"/>
          </p:nvPr>
        </p:nvSpPr>
        <p:spPr>
          <a:xfrm>
            <a:off x="612647" y="930797"/>
            <a:ext cx="6858000" cy="932688"/>
          </a:xfrm>
        </p:spPr>
        <p:txBody>
          <a:bodyPr vert="horz" lIns="91440" tIns="45720" rIns="91440" bIns="45720" rtlCol="0" anchor="b">
            <a:normAutofit/>
          </a:bodyPr>
          <a:lstStyle/>
          <a:p>
            <a:r>
              <a:rPr lang="es" sz="2800" b="1" kern="1200" dirty="0">
                <a:latin typeface="+mj-lt"/>
                <a:ea typeface="+mj-ea"/>
                <a:cs typeface="+mj-cs"/>
              </a:rPr>
              <a:t>Retos pendientes y próximos pasos</a:t>
            </a:r>
          </a:p>
        </p:txBody>
      </p:sp>
      <p:sp>
        <p:nvSpPr>
          <p:cNvPr id="5" name="TextBox 4">
            <a:extLst>
              <a:ext uri="{FF2B5EF4-FFF2-40B4-BE49-F238E27FC236}">
                <a16:creationId xmlns:a16="http://schemas.microsoft.com/office/drawing/2014/main" id="{DD187E0B-74A8-4519-AA35-F4840ACCF828}"/>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7" y="1986386"/>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endParaRPr lang="en-US" sz="1400" b="1" dirty="0"/>
          </a:p>
        </p:txBody>
      </p:sp>
      <p:pic>
        <p:nvPicPr>
          <p:cNvPr id="4" name="Content Placeholder 3" descr="Inspección de la directora de construcción lleva un casco amarillo de seguridad mientras revisa los trabajos en la obra">
            <a:extLst>
              <a:ext uri="{FF2B5EF4-FFF2-40B4-BE49-F238E27FC236}">
                <a16:creationId xmlns:a16="http://schemas.microsoft.com/office/drawing/2014/main" id="{A989D22B-2CD4-4CE3-BCA5-74C67C020655}"/>
              </a:ext>
            </a:extLst>
          </p:cNvPr>
          <p:cNvPicPr>
            <a:picLocks noGrp="1" noChangeAspect="1"/>
          </p:cNvPicPr>
          <p:nvPr>
            <p:ph type="pic" sz="quarter" idx="13"/>
          </p:nvPr>
        </p:nvPicPr>
        <p:blipFill>
          <a:blip r:embed="rId3"/>
          <a:srcRect l="30128" r="29963" b="-1"/>
          <a:stretch>
            <a:fillRect/>
          </a:stretch>
        </p:blipFill>
        <p:spPr>
          <a:xfrm>
            <a:off x="8091732" y="10"/>
            <a:ext cx="4100267" cy="6857990"/>
          </a:xfrm>
        </p:spPr>
      </p:pic>
      <p:graphicFrame>
        <p:nvGraphicFramePr>
          <p:cNvPr id="3" name="Tabla 2">
            <a:extLst>
              <a:ext uri="{FF2B5EF4-FFF2-40B4-BE49-F238E27FC236}">
                <a16:creationId xmlns:a16="http://schemas.microsoft.com/office/drawing/2014/main" id="{33B73ABF-25AB-4983-9850-64D77D3E7749}"/>
              </a:ext>
            </a:extLst>
          </p:cNvPr>
          <p:cNvGraphicFramePr>
            <a:graphicFrameLocks noGrp="1"/>
          </p:cNvGraphicFramePr>
          <p:nvPr>
            <p:extLst>
              <p:ext uri="{D42A27DB-BD31-4B8C-83A1-F6EECF244321}">
                <p14:modId xmlns:p14="http://schemas.microsoft.com/office/powerpoint/2010/main" val="1738187920"/>
              </p:ext>
            </p:extLst>
          </p:nvPr>
        </p:nvGraphicFramePr>
        <p:xfrm>
          <a:off x="2348854" y="2115223"/>
          <a:ext cx="3078169" cy="3657600"/>
        </p:xfrm>
        <a:graphic>
          <a:graphicData uri="http://schemas.openxmlformats.org/drawingml/2006/table">
            <a:tbl>
              <a:tblPr/>
              <a:tblGrid>
                <a:gridCol w="3078169">
                  <a:extLst>
                    <a:ext uri="{9D8B030D-6E8A-4147-A177-3AD203B41FA5}">
                      <a16:colId xmlns:a16="http://schemas.microsoft.com/office/drawing/2014/main" val="2140629423"/>
                    </a:ext>
                  </a:extLst>
                </a:gridCol>
              </a:tblGrid>
              <a:tr h="2649299">
                <a:tc>
                  <a:txBody>
                    <a:bodyPr/>
                    <a:lstStyle/>
                    <a:p>
                      <a:pPr fontAlgn="t"/>
                      <a:r>
                        <a:rPr lang="es-ES" sz="1400" b="1" kern="1200" dirty="0">
                          <a:solidFill>
                            <a:schemeClr val="tx1"/>
                          </a:solidFill>
                          <a:latin typeface="+mn-lt"/>
                          <a:ea typeface="+mn-ea"/>
                          <a:cs typeface="+mn-cs"/>
                        </a:rPr>
                        <a:t>Mayo – Septiembre 2026</a:t>
                      </a:r>
                    </a:p>
                    <a:p>
                      <a:pPr fontAlgn="t">
                        <a:buFont typeface="Arial" panose="020B0604020202020204" pitchFamily="34" charset="0"/>
                        <a:buChar char="•"/>
                      </a:pPr>
                      <a:r>
                        <a:rPr lang="es-ES" sz="1400" kern="1200" dirty="0">
                          <a:solidFill>
                            <a:schemeClr val="tx1"/>
                          </a:solidFill>
                          <a:latin typeface="+mn-lt"/>
                          <a:ea typeface="+mn-ea"/>
                          <a:cs typeface="+mn-cs"/>
                        </a:rPr>
                        <a:t>Finalizar demoliciones </a:t>
                      </a:r>
                    </a:p>
                    <a:p>
                      <a:pPr fontAlgn="t">
                        <a:buFont typeface="Arial" panose="020B0604020202020204" pitchFamily="34" charset="0"/>
                        <a:buChar char="•"/>
                      </a:pPr>
                      <a:r>
                        <a:rPr lang="es-ES" sz="1400" kern="1200" dirty="0">
                          <a:solidFill>
                            <a:schemeClr val="tx1"/>
                          </a:solidFill>
                          <a:latin typeface="+mn-lt"/>
                          <a:ea typeface="+mn-ea"/>
                          <a:cs typeface="+mn-cs"/>
                        </a:rPr>
                        <a:t>Avanzar estructura hasta ~50%</a:t>
                      </a:r>
                    </a:p>
                    <a:p>
                      <a:pPr fontAlgn="t">
                        <a:buFont typeface="Arial" panose="020B0604020202020204" pitchFamily="34" charset="0"/>
                        <a:buChar char="•"/>
                      </a:pPr>
                      <a:r>
                        <a:rPr lang="es-ES" sz="1400" kern="1200" dirty="0">
                          <a:solidFill>
                            <a:schemeClr val="tx1"/>
                          </a:solidFill>
                          <a:latin typeface="+mn-lt"/>
                          <a:ea typeface="+mn-ea"/>
                          <a:cs typeface="+mn-cs"/>
                        </a:rPr>
                        <a:t>Inicio de cerramientos</a:t>
                      </a:r>
                    </a:p>
                    <a:p>
                      <a:pPr fontAlgn="t">
                        <a:buFont typeface="Arial" panose="020B0604020202020204" pitchFamily="34" charset="0"/>
                        <a:buChar char="•"/>
                      </a:pPr>
                      <a:endParaRPr lang="es-ES" sz="1400" kern="1200" dirty="0">
                        <a:solidFill>
                          <a:schemeClr val="tx1"/>
                        </a:solidFill>
                        <a:latin typeface="+mn-lt"/>
                        <a:ea typeface="+mn-ea"/>
                        <a:cs typeface="+mn-cs"/>
                      </a:endParaRPr>
                    </a:p>
                    <a:p>
                      <a:pPr fontAlgn="t"/>
                      <a:r>
                        <a:rPr lang="es-ES" sz="1400" b="1" kern="1200" dirty="0">
                          <a:solidFill>
                            <a:schemeClr val="tx1"/>
                          </a:solidFill>
                          <a:latin typeface="+mn-lt"/>
                          <a:ea typeface="+mn-ea"/>
                          <a:cs typeface="+mn-cs"/>
                        </a:rPr>
                        <a:t>Septiembre – Diciembre 2026</a:t>
                      </a:r>
                    </a:p>
                    <a:p>
                      <a:pPr fontAlgn="t">
                        <a:buFont typeface="Arial" panose="020B0604020202020204" pitchFamily="34" charset="0"/>
                        <a:buChar char="•"/>
                      </a:pPr>
                      <a:r>
                        <a:rPr lang="es-ES" sz="1400" kern="1200" dirty="0">
                          <a:solidFill>
                            <a:schemeClr val="tx1"/>
                          </a:solidFill>
                          <a:latin typeface="+mn-lt"/>
                          <a:ea typeface="+mn-ea"/>
                          <a:cs typeface="+mn-cs"/>
                        </a:rPr>
                        <a:t>Completar estructura</a:t>
                      </a:r>
                    </a:p>
                    <a:p>
                      <a:pPr fontAlgn="t">
                        <a:buFont typeface="Arial" panose="020B0604020202020204" pitchFamily="34" charset="0"/>
                        <a:buChar char="•"/>
                      </a:pPr>
                      <a:r>
                        <a:rPr lang="es-ES" sz="1400" kern="1200" dirty="0">
                          <a:solidFill>
                            <a:schemeClr val="tx1"/>
                          </a:solidFill>
                          <a:latin typeface="+mn-lt"/>
                          <a:ea typeface="+mn-ea"/>
                          <a:cs typeface="+mn-cs"/>
                        </a:rPr>
                        <a:t>Ejecutar cerramientos</a:t>
                      </a:r>
                    </a:p>
                    <a:p>
                      <a:pPr fontAlgn="t">
                        <a:buFont typeface="Arial" panose="020B0604020202020204" pitchFamily="34" charset="0"/>
                        <a:buChar char="•"/>
                      </a:pPr>
                      <a:r>
                        <a:rPr lang="es-ES" sz="1400" kern="1200" dirty="0">
                          <a:solidFill>
                            <a:schemeClr val="tx1"/>
                          </a:solidFill>
                          <a:latin typeface="+mn-lt"/>
                          <a:ea typeface="+mn-ea"/>
                          <a:cs typeface="+mn-cs"/>
                        </a:rPr>
                        <a:t>Inicio de instalaciones</a:t>
                      </a:r>
                    </a:p>
                    <a:p>
                      <a:pPr fontAlgn="t">
                        <a:buFont typeface="Arial" panose="020B0604020202020204" pitchFamily="34" charset="0"/>
                        <a:buNone/>
                      </a:pPr>
                      <a:endParaRPr lang="es-ES" sz="1400" kern="1200" dirty="0">
                        <a:solidFill>
                          <a:schemeClr val="tx1"/>
                        </a:solidFill>
                        <a:latin typeface="+mn-lt"/>
                        <a:ea typeface="+mn-ea"/>
                        <a:cs typeface="+mn-cs"/>
                      </a:endParaRPr>
                    </a:p>
                    <a:p>
                      <a:pPr fontAlgn="t"/>
                      <a:r>
                        <a:rPr lang="es-ES" sz="1400" b="1" kern="1200" dirty="0">
                          <a:solidFill>
                            <a:schemeClr val="tx1"/>
                          </a:solidFill>
                          <a:latin typeface="+mn-lt"/>
                          <a:ea typeface="+mn-ea"/>
                          <a:cs typeface="+mn-cs"/>
                        </a:rPr>
                        <a:t>Enero – Mayo 2027</a:t>
                      </a:r>
                    </a:p>
                    <a:p>
                      <a:pPr fontAlgn="t">
                        <a:buFont typeface="Arial" panose="020B0604020202020204" pitchFamily="34" charset="0"/>
                        <a:buChar char="•"/>
                      </a:pPr>
                      <a:r>
                        <a:rPr lang="es-ES" sz="1400" kern="1200" dirty="0">
                          <a:solidFill>
                            <a:schemeClr val="tx1"/>
                          </a:solidFill>
                          <a:latin typeface="+mn-lt"/>
                          <a:ea typeface="+mn-ea"/>
                          <a:cs typeface="+mn-cs"/>
                        </a:rPr>
                        <a:t>Instalaciones completas</a:t>
                      </a:r>
                    </a:p>
                    <a:p>
                      <a:pPr fontAlgn="t">
                        <a:buFont typeface="Arial" panose="020B0604020202020204" pitchFamily="34" charset="0"/>
                        <a:buChar char="•"/>
                      </a:pPr>
                      <a:r>
                        <a:rPr lang="es-ES" sz="1400" kern="1200" dirty="0">
                          <a:solidFill>
                            <a:schemeClr val="tx1"/>
                          </a:solidFill>
                          <a:latin typeface="+mn-lt"/>
                          <a:ea typeface="+mn-ea"/>
                          <a:cs typeface="+mn-cs"/>
                        </a:rPr>
                        <a:t>Acabados finales</a:t>
                      </a:r>
                    </a:p>
                    <a:p>
                      <a:pPr fontAlgn="t">
                        <a:buFont typeface="Arial" panose="020B0604020202020204" pitchFamily="34" charset="0"/>
                        <a:buChar char="•"/>
                      </a:pPr>
                      <a:r>
                        <a:rPr lang="es-ES" sz="1400" kern="1200" dirty="0">
                          <a:solidFill>
                            <a:schemeClr val="tx1"/>
                          </a:solidFill>
                          <a:latin typeface="+mn-lt"/>
                          <a:ea typeface="+mn-ea"/>
                          <a:cs typeface="+mn-cs"/>
                        </a:rPr>
                        <a:t>Equipamiento técnico</a:t>
                      </a:r>
                    </a:p>
                    <a:p>
                      <a:pPr fontAlgn="t">
                        <a:buFont typeface="Arial" panose="020B0604020202020204" pitchFamily="34" charset="0"/>
                        <a:buChar char="•"/>
                      </a:pPr>
                      <a:r>
                        <a:rPr lang="es-ES" sz="1400" kern="1200" dirty="0">
                          <a:solidFill>
                            <a:schemeClr val="tx1"/>
                          </a:solidFill>
                          <a:latin typeface="+mn-lt"/>
                          <a:ea typeface="+mn-ea"/>
                          <a:cs typeface="+mn-cs"/>
                        </a:rPr>
                        <a:t>Pruebas de funcionamiento</a:t>
                      </a: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073764158"/>
                  </a:ext>
                </a:extLst>
              </a:tr>
              <a:tr h="294367">
                <a:tc>
                  <a:txBody>
                    <a:bodyPr/>
                    <a:lstStyle/>
                    <a:p>
                      <a:endParaRPr lang="es-ES" dirty="0"/>
                    </a:p>
                  </a:txBody>
                  <a:tcPr>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2090194452"/>
                  </a:ext>
                </a:extLst>
              </a:tr>
            </a:tbl>
          </a:graphicData>
        </a:graphic>
      </p:graphicFrame>
      <p:graphicFrame>
        <p:nvGraphicFramePr>
          <p:cNvPr id="7" name="Tabla 6">
            <a:extLst>
              <a:ext uri="{FF2B5EF4-FFF2-40B4-BE49-F238E27FC236}">
                <a16:creationId xmlns:a16="http://schemas.microsoft.com/office/drawing/2014/main" id="{81F5F00A-BF5C-4DA0-90E8-065834D22687}"/>
              </a:ext>
            </a:extLst>
          </p:cNvPr>
          <p:cNvGraphicFramePr>
            <a:graphicFrameLocks noGrp="1"/>
          </p:cNvGraphicFramePr>
          <p:nvPr>
            <p:extLst>
              <p:ext uri="{D42A27DB-BD31-4B8C-83A1-F6EECF244321}">
                <p14:modId xmlns:p14="http://schemas.microsoft.com/office/powerpoint/2010/main" val="3486630854"/>
              </p:ext>
            </p:extLst>
          </p:nvPr>
        </p:nvGraphicFramePr>
        <p:xfrm>
          <a:off x="156045" y="5456945"/>
          <a:ext cx="7771203" cy="1280160"/>
        </p:xfrm>
        <a:graphic>
          <a:graphicData uri="http://schemas.openxmlformats.org/drawingml/2006/table">
            <a:tbl>
              <a:tblPr/>
              <a:tblGrid>
                <a:gridCol w="7771203">
                  <a:extLst>
                    <a:ext uri="{9D8B030D-6E8A-4147-A177-3AD203B41FA5}">
                      <a16:colId xmlns:a16="http://schemas.microsoft.com/office/drawing/2014/main" val="2858599832"/>
                    </a:ext>
                  </a:extLst>
                </a:gridCol>
              </a:tblGrid>
              <a:tr h="810405">
                <a:tc>
                  <a:txBody>
                    <a:bodyPr/>
                    <a:lstStyle/>
                    <a:p>
                      <a:pPr marL="0" indent="0" algn="l" defTabSz="914400" rtl="0" eaLnBrk="1" fontAlgn="t" latinLnBrk="0" hangingPunct="1">
                        <a:buFont typeface="Arial" panose="020B0604020202020204" pitchFamily="34" charset="0"/>
                        <a:buNone/>
                      </a:pPr>
                      <a:r>
                        <a:rPr lang="es-ES" sz="1800" b="1" kern="1200" dirty="0">
                          <a:solidFill>
                            <a:schemeClr val="tx1"/>
                          </a:solidFill>
                          <a:latin typeface="+mn-lt"/>
                          <a:ea typeface="+mn-ea"/>
                          <a:cs typeface="+mn-cs"/>
                        </a:rPr>
                        <a:t>El proyecto avanza conforme a una hoja de ruta estructurada,, estando prevista su culminación en primavera de 2027 con la puesta en marcha del centro</a:t>
                      </a: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4133546414"/>
                  </a:ext>
                </a:extLst>
              </a:tr>
              <a:tr h="252203">
                <a:tc>
                  <a:txBody>
                    <a:bodyPr/>
                    <a:lstStyle/>
                    <a:p>
                      <a:endParaRPr lang="es-ES" dirty="0"/>
                    </a:p>
                  </a:txBody>
                  <a:tcPr>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360482079"/>
                  </a:ext>
                </a:extLst>
              </a:tr>
            </a:tbl>
          </a:graphicData>
        </a:graphic>
      </p:graphicFrame>
      <p:pic>
        <p:nvPicPr>
          <p:cNvPr id="8" name="Imagen 7">
            <a:extLst>
              <a:ext uri="{FF2B5EF4-FFF2-40B4-BE49-F238E27FC236}">
                <a16:creationId xmlns:a16="http://schemas.microsoft.com/office/drawing/2014/main" id="{0C65F1C0-CC68-4529-A5C5-FD9F104259CD}"/>
              </a:ext>
            </a:extLst>
          </p:cNvPr>
          <p:cNvPicPr/>
          <p:nvPr/>
        </p:nvPicPr>
        <p:blipFill>
          <a:blip r:embed="rId4">
            <a:extLst>
              <a:ext uri="{28A0092B-C50C-407E-A947-70E740481C1C}">
                <a14:useLocalDpi xmlns:a14="http://schemas.microsoft.com/office/drawing/2010/main" val="0"/>
              </a:ext>
            </a:extLst>
          </a:blip>
          <a:stretch>
            <a:fillRect/>
          </a:stretch>
        </p:blipFill>
        <p:spPr>
          <a:xfrm>
            <a:off x="386991" y="434212"/>
            <a:ext cx="6572885" cy="810895"/>
          </a:xfrm>
          <a:prstGeom prst="rect">
            <a:avLst/>
          </a:prstGeom>
        </p:spPr>
      </p:pic>
    </p:spTree>
    <p:extLst>
      <p:ext uri="{BB962C8B-B14F-4D97-AF65-F5344CB8AC3E}">
        <p14:creationId xmlns:p14="http://schemas.microsoft.com/office/powerpoint/2010/main" val="2991100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bing.com/th/id/OIP.65hZM5PIUrl6UtK7v3Lk_QHaEK?w=217&amp;h=211&amp;c=8&amp;rs=1&amp;qlt=90&amp;pid=3.1&amp;rm=2">
            <a:hlinkClick r:id="rId3"/>
            <a:extLst>
              <a:ext uri="{FF2B5EF4-FFF2-40B4-BE49-F238E27FC236}">
                <a16:creationId xmlns:a16="http://schemas.microsoft.com/office/drawing/2014/main" id="{D8C5252C-0DE8-4D72-A5DC-1E19D733A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236" y="268219"/>
            <a:ext cx="6534590" cy="6353910"/>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0">
            <a:extLst>
              <a:ext uri="{FF2B5EF4-FFF2-40B4-BE49-F238E27FC236}">
                <a16:creationId xmlns:a16="http://schemas.microsoft.com/office/drawing/2014/main" id="{D5A27A14-C1B7-4DEC-96CB-8DAC081F9933}"/>
              </a:ext>
            </a:extLst>
          </p:cNvPr>
          <p:cNvSpPr>
            <a:spLocks noGrp="1"/>
          </p:cNvSpPr>
          <p:nvPr>
            <p:ph type="title"/>
          </p:nvPr>
        </p:nvSpPr>
        <p:spPr>
          <a:xfrm>
            <a:off x="268722" y="906110"/>
            <a:ext cx="3620078" cy="1718338"/>
          </a:xfrm>
        </p:spPr>
        <p:txBody>
          <a:bodyPr>
            <a:normAutofit fontScale="90000"/>
          </a:bodyPr>
          <a:lstStyle/>
          <a:p>
            <a:r>
              <a:rPr lang="es-ES" dirty="0"/>
              <a:t>MUCHAS GRACIAS POR SU ATENCION</a:t>
            </a:r>
            <a:br>
              <a:rPr lang="es-ES" dirty="0"/>
            </a:br>
            <a:br>
              <a:rPr lang="es-ES" dirty="0"/>
            </a:br>
            <a:endParaRPr lang="es-ES" dirty="0"/>
          </a:p>
        </p:txBody>
      </p:sp>
      <p:pic>
        <p:nvPicPr>
          <p:cNvPr id="1032" name="Picture 8" descr="Granja avícola comercial con gallinas blancas y sistema de alimentación foto de archivo libre de regalías">
            <a:extLst>
              <a:ext uri="{FF2B5EF4-FFF2-40B4-BE49-F238E27FC236}">
                <a16:creationId xmlns:a16="http://schemas.microsoft.com/office/drawing/2014/main" id="{B71461E3-49A9-44F1-9F13-6865C6E056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65" y="3550722"/>
            <a:ext cx="5238213" cy="293994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01B589C-C8D6-4BBE-AFEF-17CCC4A3A3EC}"/>
              </a:ext>
            </a:extLst>
          </p:cNvPr>
          <p:cNvPicPr/>
          <p:nvPr/>
        </p:nvPicPr>
        <p:blipFill>
          <a:blip r:embed="rId6">
            <a:extLst>
              <a:ext uri="{28A0092B-C50C-407E-A947-70E740481C1C}">
                <a14:useLocalDpi xmlns:a14="http://schemas.microsoft.com/office/drawing/2010/main" val="0"/>
              </a:ext>
            </a:extLst>
          </a:blip>
          <a:stretch>
            <a:fillRect/>
          </a:stretch>
        </p:blipFill>
        <p:spPr>
          <a:xfrm>
            <a:off x="5327278" y="95215"/>
            <a:ext cx="6651548" cy="810895"/>
          </a:xfrm>
          <a:prstGeom prst="rect">
            <a:avLst/>
          </a:prstGeom>
        </p:spPr>
      </p:pic>
    </p:spTree>
    <p:extLst>
      <p:ext uri="{BB962C8B-B14F-4D97-AF65-F5344CB8AC3E}">
        <p14:creationId xmlns:p14="http://schemas.microsoft.com/office/powerpoint/2010/main" val="391544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1200-D073-DC55-231E-9A7A6728E89D}"/>
              </a:ext>
            </a:extLst>
          </p:cNvPr>
          <p:cNvSpPr>
            <a:spLocks noGrp="1"/>
          </p:cNvSpPr>
          <p:nvPr>
            <p:ph type="ctrTitle"/>
          </p:nvPr>
        </p:nvSpPr>
        <p:spPr>
          <a:xfrm>
            <a:off x="555654" y="1297736"/>
            <a:ext cx="7882952" cy="585572"/>
          </a:xfrm>
        </p:spPr>
        <p:txBody>
          <a:bodyPr anchor="b">
            <a:normAutofit/>
          </a:bodyPr>
          <a:lstStyle/>
          <a:p>
            <a:r>
              <a:rPr lang="en-US" sz="2400" dirty="0" err="1"/>
              <a:t>Contexto</a:t>
            </a:r>
            <a:r>
              <a:rPr lang="en-US" sz="2400" dirty="0"/>
              <a:t> General del Proyecto</a:t>
            </a:r>
          </a:p>
        </p:txBody>
      </p:sp>
      <p:graphicFrame>
        <p:nvGraphicFramePr>
          <p:cNvPr id="5" name="Tabla 4">
            <a:extLst>
              <a:ext uri="{FF2B5EF4-FFF2-40B4-BE49-F238E27FC236}">
                <a16:creationId xmlns:a16="http://schemas.microsoft.com/office/drawing/2014/main" id="{54DC528C-27C5-4353-A0D4-ABA1F32CEE92}"/>
              </a:ext>
            </a:extLst>
          </p:cNvPr>
          <p:cNvGraphicFramePr>
            <a:graphicFrameLocks noGrp="1"/>
          </p:cNvGraphicFramePr>
          <p:nvPr>
            <p:extLst>
              <p:ext uri="{D42A27DB-BD31-4B8C-83A1-F6EECF244321}">
                <p14:modId xmlns:p14="http://schemas.microsoft.com/office/powerpoint/2010/main" val="1996629466"/>
              </p:ext>
            </p:extLst>
          </p:nvPr>
        </p:nvGraphicFramePr>
        <p:xfrm>
          <a:off x="398866" y="1918816"/>
          <a:ext cx="11052732" cy="1554480"/>
        </p:xfrm>
        <a:graphic>
          <a:graphicData uri="http://schemas.openxmlformats.org/drawingml/2006/table">
            <a:tbl>
              <a:tblPr/>
              <a:tblGrid>
                <a:gridCol w="11052732">
                  <a:extLst>
                    <a:ext uri="{9D8B030D-6E8A-4147-A177-3AD203B41FA5}">
                      <a16:colId xmlns:a16="http://schemas.microsoft.com/office/drawing/2014/main" val="2537939040"/>
                    </a:ext>
                  </a:extLst>
                </a:gridCol>
              </a:tblGrid>
              <a:tr h="922643">
                <a:tc>
                  <a:txBody>
                    <a:bodyPr/>
                    <a:lstStyle/>
                    <a:p>
                      <a:pPr fontAlgn="t"/>
                      <a:r>
                        <a:rPr lang="es-ES" b="0" i="0" dirty="0">
                          <a:solidFill>
                            <a:schemeClr val="bg2"/>
                          </a:solidFill>
                          <a:effectLst/>
                          <a:latin typeface="Segoe UI" panose="020B0502040204020203" pitchFamily="34" charset="0"/>
                        </a:rPr>
                        <a:t>Convenio de colaboración público‑privada al servicio de la innovación y el desarrollo del sector avícola en Castilla‑La Mancha. Entre AVICAM (Asociación de Avicultores de Castilla La Mancha) y la </a:t>
                      </a:r>
                      <a:r>
                        <a:rPr lang="es-ES" b="0" i="0" dirty="0" err="1">
                          <a:solidFill>
                            <a:schemeClr val="bg2"/>
                          </a:solidFill>
                          <a:effectLst/>
                          <a:latin typeface="Segoe UI" panose="020B0502040204020203" pitchFamily="34" charset="0"/>
                        </a:rPr>
                        <a:t>Consejeria</a:t>
                      </a:r>
                      <a:r>
                        <a:rPr lang="es-ES" b="0" i="0" dirty="0">
                          <a:solidFill>
                            <a:schemeClr val="bg2"/>
                          </a:solidFill>
                          <a:effectLst/>
                          <a:latin typeface="Segoe UI" panose="020B0502040204020203" pitchFamily="34" charset="0"/>
                        </a:rPr>
                        <a:t> de Agricultura, Ganadería y Desarrollo Rural</a:t>
                      </a:r>
                    </a:p>
                    <a:p>
                      <a:pPr fontAlgn="t"/>
                      <a:endParaRPr lang="es-ES" b="0" i="0" dirty="0">
                        <a:solidFill>
                          <a:schemeClr val="bg2"/>
                        </a:solidFill>
                        <a:effectLst/>
                        <a:latin typeface="Segoe UI" panose="020B0502040204020203" pitchFamily="34" charset="0"/>
                      </a:endParaRP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05309483"/>
                  </a:ext>
                </a:extLst>
              </a:tr>
              <a:tr h="283890">
                <a:tc>
                  <a:txBody>
                    <a:bodyPr/>
                    <a:lstStyle/>
                    <a:p>
                      <a:endParaRPr lang="es-ES" dirty="0"/>
                    </a:p>
                  </a:txBody>
                  <a:tcPr>
                    <a:lnT w="9525"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1128651477"/>
                  </a:ext>
                </a:extLst>
              </a:tr>
            </a:tbl>
          </a:graphicData>
        </a:graphic>
      </p:graphicFrame>
      <p:pic>
        <p:nvPicPr>
          <p:cNvPr id="6" name="Imagen 5">
            <a:extLst>
              <a:ext uri="{FF2B5EF4-FFF2-40B4-BE49-F238E27FC236}">
                <a16:creationId xmlns:a16="http://schemas.microsoft.com/office/drawing/2014/main" id="{EBE45E82-A11B-48FA-A489-E35C4732294A}"/>
              </a:ext>
            </a:extLst>
          </p:cNvPr>
          <p:cNvPicPr/>
          <p:nvPr/>
        </p:nvPicPr>
        <p:blipFill>
          <a:blip r:embed="rId3">
            <a:extLst>
              <a:ext uri="{28A0092B-C50C-407E-A947-70E740481C1C}">
                <a14:useLocalDpi xmlns:a14="http://schemas.microsoft.com/office/drawing/2010/main" val="0"/>
              </a:ext>
            </a:extLst>
          </a:blip>
          <a:stretch>
            <a:fillRect/>
          </a:stretch>
        </p:blipFill>
        <p:spPr>
          <a:xfrm>
            <a:off x="398866" y="451333"/>
            <a:ext cx="6572885" cy="810895"/>
          </a:xfrm>
          <a:prstGeom prst="rect">
            <a:avLst/>
          </a:prstGeom>
        </p:spPr>
      </p:pic>
      <p:pic>
        <p:nvPicPr>
          <p:cNvPr id="3" name="Imagen 2">
            <a:extLst>
              <a:ext uri="{FF2B5EF4-FFF2-40B4-BE49-F238E27FC236}">
                <a16:creationId xmlns:a16="http://schemas.microsoft.com/office/drawing/2014/main" id="{5512164D-67E5-48F7-9A78-FB646F6FD683}"/>
              </a:ext>
            </a:extLst>
          </p:cNvPr>
          <p:cNvPicPr>
            <a:picLocks noChangeAspect="1"/>
          </p:cNvPicPr>
          <p:nvPr/>
        </p:nvPicPr>
        <p:blipFill>
          <a:blip r:embed="rId4"/>
          <a:stretch>
            <a:fillRect/>
          </a:stretch>
        </p:blipFill>
        <p:spPr>
          <a:xfrm>
            <a:off x="1377536" y="3429000"/>
            <a:ext cx="8807862" cy="3089854"/>
          </a:xfrm>
          <a:prstGeom prst="rect">
            <a:avLst/>
          </a:prstGeom>
        </p:spPr>
      </p:pic>
    </p:spTree>
    <p:extLst>
      <p:ext uri="{BB962C8B-B14F-4D97-AF65-F5344CB8AC3E}">
        <p14:creationId xmlns:p14="http://schemas.microsoft.com/office/powerpoint/2010/main" val="3358955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7CF1-B711-FEA0-C57D-AEA68283E5DF}"/>
              </a:ext>
            </a:extLst>
          </p:cNvPr>
          <p:cNvSpPr>
            <a:spLocks noGrp="1"/>
          </p:cNvSpPr>
          <p:nvPr>
            <p:ph type="title"/>
          </p:nvPr>
        </p:nvSpPr>
        <p:spPr>
          <a:xfrm>
            <a:off x="137159" y="151598"/>
            <a:ext cx="11924209" cy="528186"/>
          </a:xfrm>
        </p:spPr>
        <p:txBody>
          <a:bodyPr anchor="ctr">
            <a:normAutofit/>
          </a:bodyPr>
          <a:lstStyle/>
          <a:p>
            <a:r>
              <a:rPr lang="en-US" dirty="0" err="1"/>
              <a:t>Presentación</a:t>
            </a:r>
            <a:r>
              <a:rPr lang="en-US" dirty="0"/>
              <a:t> del Centro </a:t>
            </a:r>
            <a:r>
              <a:rPr lang="en-US" dirty="0" err="1"/>
              <a:t>Tecnológico</a:t>
            </a:r>
            <a:r>
              <a:rPr lang="en-US" dirty="0"/>
              <a:t> del Huevo</a:t>
            </a:r>
          </a:p>
        </p:txBody>
      </p:sp>
      <p:sp>
        <p:nvSpPr>
          <p:cNvPr id="5" name="TextBox 4">
            <a:extLst>
              <a:ext uri="{FF2B5EF4-FFF2-40B4-BE49-F238E27FC236}">
                <a16:creationId xmlns:a16="http://schemas.microsoft.com/office/drawing/2014/main" id="{BD0243A2-1331-4B85-BE57-59B70890D661}"/>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Objetivo</a:t>
            </a:r>
            <a:r>
              <a:rPr lang="en-US" sz="1400" b="1" dirty="0"/>
              <a:t> del Centro</a:t>
            </a:r>
          </a:p>
          <a:p>
            <a:pPr marL="0" lvl="1" indent="0">
              <a:spcBef>
                <a:spcPts val="1000"/>
              </a:spcBef>
              <a:spcAft>
                <a:spcPts val="600"/>
              </a:spcAft>
              <a:buFont typeface="Arial" panose="020B0604020202020204" pitchFamily="34" charset="0"/>
              <a:buNone/>
            </a:pPr>
            <a:r>
              <a:rPr lang="en-US" sz="1400" dirty="0"/>
              <a:t>El </a:t>
            </a:r>
            <a:r>
              <a:rPr lang="en-US" sz="1400" dirty="0" err="1"/>
              <a:t>centro</a:t>
            </a:r>
            <a:r>
              <a:rPr lang="en-US" sz="1400" dirty="0"/>
              <a:t> </a:t>
            </a:r>
            <a:r>
              <a:rPr lang="en-US" sz="1400" dirty="0" err="1"/>
              <a:t>busca</a:t>
            </a:r>
            <a:r>
              <a:rPr lang="en-US" sz="1400" dirty="0"/>
              <a:t> </a:t>
            </a:r>
            <a:r>
              <a:rPr lang="en-US" sz="1400" dirty="0" err="1"/>
              <a:t>reforzar</a:t>
            </a:r>
            <a:r>
              <a:rPr lang="en-US" sz="1400" dirty="0"/>
              <a:t> la </a:t>
            </a:r>
            <a:r>
              <a:rPr lang="en-US" sz="1400" dirty="0" err="1"/>
              <a:t>competitividad</a:t>
            </a:r>
            <a:r>
              <a:rPr lang="en-US" sz="1400" dirty="0"/>
              <a:t>, </a:t>
            </a:r>
            <a:r>
              <a:rPr lang="en-US" sz="1400" dirty="0" err="1"/>
              <a:t>innovación</a:t>
            </a:r>
            <a:r>
              <a:rPr lang="en-US" sz="1400" dirty="0"/>
              <a:t> y </a:t>
            </a:r>
            <a:r>
              <a:rPr lang="en-US" sz="1400" dirty="0" err="1"/>
              <a:t>sostenibilidad</a:t>
            </a:r>
            <a:r>
              <a:rPr lang="en-US" sz="1400" dirty="0"/>
              <a:t> del sector </a:t>
            </a:r>
            <a:r>
              <a:rPr lang="en-US" sz="1400" dirty="0" err="1"/>
              <a:t>avícola</a:t>
            </a:r>
            <a:r>
              <a:rPr lang="en-US" sz="1400" dirty="0"/>
              <a:t> en Castilla-La Mancha.</a:t>
            </a:r>
          </a:p>
          <a:p>
            <a:pPr marL="0" indent="0">
              <a:spcBef>
                <a:spcPts val="2500"/>
              </a:spcBef>
              <a:spcAft>
                <a:spcPts val="600"/>
              </a:spcAft>
              <a:buFont typeface="Arial" panose="020B0604020202020204" pitchFamily="34" charset="0"/>
              <a:buNone/>
            </a:pPr>
            <a:r>
              <a:rPr lang="en-US" sz="1400" b="1" dirty="0" err="1"/>
              <a:t>Colaboración</a:t>
            </a:r>
            <a:r>
              <a:rPr lang="en-US" sz="1400" b="1" dirty="0"/>
              <a:t> </a:t>
            </a:r>
            <a:r>
              <a:rPr lang="en-US" sz="1400" b="1" dirty="0" err="1"/>
              <a:t>institucional</a:t>
            </a:r>
            <a:endParaRPr lang="en-US" sz="1400" b="1" dirty="0"/>
          </a:p>
          <a:p>
            <a:pPr marL="0" lvl="1" indent="0">
              <a:spcBef>
                <a:spcPts val="1000"/>
              </a:spcBef>
              <a:spcAft>
                <a:spcPts val="600"/>
              </a:spcAft>
              <a:buFont typeface="Arial" panose="020B0604020202020204" pitchFamily="34" charset="0"/>
              <a:buNone/>
            </a:pPr>
            <a:r>
              <a:rPr lang="en-US" sz="1400" dirty="0"/>
              <a:t>El </a:t>
            </a:r>
            <a:r>
              <a:rPr lang="en-US" sz="1400" dirty="0" err="1"/>
              <a:t>proyecto</a:t>
            </a:r>
            <a:r>
              <a:rPr lang="en-US" sz="1400" dirty="0"/>
              <a:t> es </a:t>
            </a:r>
            <a:r>
              <a:rPr lang="en-US" sz="1400" dirty="0" err="1"/>
              <a:t>fruto</a:t>
            </a:r>
            <a:r>
              <a:rPr lang="en-US" sz="1400" dirty="0"/>
              <a:t> de la </a:t>
            </a:r>
            <a:r>
              <a:rPr lang="en-US" sz="1400" dirty="0" err="1"/>
              <a:t>colaboración</a:t>
            </a:r>
            <a:r>
              <a:rPr lang="en-US" sz="1400" dirty="0"/>
              <a:t> entre la </a:t>
            </a:r>
            <a:r>
              <a:rPr lang="en-US" sz="1400" dirty="0" err="1"/>
              <a:t>Consejería</a:t>
            </a:r>
            <a:r>
              <a:rPr lang="en-US" sz="1400" dirty="0"/>
              <a:t> de Agricultura y AVICAM para </a:t>
            </a:r>
            <a:r>
              <a:rPr lang="en-US" sz="1400" dirty="0" err="1"/>
              <a:t>fortalecer</a:t>
            </a:r>
            <a:r>
              <a:rPr lang="en-US" sz="1400" dirty="0"/>
              <a:t> el sector.</a:t>
            </a:r>
          </a:p>
          <a:p>
            <a:pPr marL="0" indent="0">
              <a:spcBef>
                <a:spcPts val="2500"/>
              </a:spcBef>
              <a:spcAft>
                <a:spcPts val="600"/>
              </a:spcAft>
              <a:buFont typeface="Arial" panose="020B0604020202020204" pitchFamily="34" charset="0"/>
              <a:buNone/>
            </a:pPr>
            <a:r>
              <a:rPr lang="en-US" sz="1400" b="1" dirty="0" err="1"/>
              <a:t>Funciones</a:t>
            </a:r>
            <a:r>
              <a:rPr lang="en-US" sz="1400" b="1" dirty="0"/>
              <a:t> del Centro</a:t>
            </a:r>
          </a:p>
          <a:p>
            <a:pPr marL="0" lvl="1" indent="0">
              <a:spcBef>
                <a:spcPts val="1000"/>
              </a:spcBef>
              <a:spcAft>
                <a:spcPts val="600"/>
              </a:spcAft>
              <a:buFont typeface="Arial" panose="020B0604020202020204" pitchFamily="34" charset="0"/>
              <a:buNone/>
            </a:pPr>
            <a:r>
              <a:rPr lang="en-US" sz="1400" dirty="0" err="1"/>
              <a:t>Ofrece</a:t>
            </a:r>
            <a:r>
              <a:rPr lang="en-US" sz="1400" dirty="0"/>
              <a:t> </a:t>
            </a:r>
            <a:r>
              <a:rPr lang="en-US" sz="1400" dirty="0" err="1"/>
              <a:t>soporte</a:t>
            </a:r>
            <a:r>
              <a:rPr lang="en-US" sz="1400" dirty="0"/>
              <a:t> </a:t>
            </a:r>
            <a:r>
              <a:rPr lang="en-US" sz="1400" dirty="0" err="1"/>
              <a:t>técnico</a:t>
            </a:r>
            <a:r>
              <a:rPr lang="en-US" sz="1400" dirty="0"/>
              <a:t>, </a:t>
            </a:r>
            <a:r>
              <a:rPr lang="en-US" sz="1400" dirty="0" err="1"/>
              <a:t>diagnósticos</a:t>
            </a:r>
            <a:r>
              <a:rPr lang="en-US" sz="1400" dirty="0"/>
              <a:t>, </a:t>
            </a:r>
            <a:r>
              <a:rPr lang="en-US" sz="1400" dirty="0" err="1"/>
              <a:t>ensayos</a:t>
            </a:r>
            <a:r>
              <a:rPr lang="en-US" sz="1400" dirty="0"/>
              <a:t>, </a:t>
            </a:r>
            <a:r>
              <a:rPr lang="en-US" sz="1400" dirty="0" err="1"/>
              <a:t>análisis</a:t>
            </a:r>
            <a:r>
              <a:rPr lang="en-US" sz="1400" dirty="0"/>
              <a:t> y </a:t>
            </a:r>
            <a:r>
              <a:rPr lang="en-US" sz="1400" dirty="0" err="1"/>
              <a:t>proyectos</a:t>
            </a:r>
            <a:r>
              <a:rPr lang="en-US" sz="1400" dirty="0"/>
              <a:t> de </a:t>
            </a:r>
            <a:r>
              <a:rPr lang="en-US" sz="1400" dirty="0" err="1"/>
              <a:t>investigación</a:t>
            </a:r>
            <a:r>
              <a:rPr lang="en-US" sz="1400" dirty="0"/>
              <a:t> </a:t>
            </a:r>
            <a:r>
              <a:rPr lang="en-US" sz="1400" dirty="0" err="1"/>
              <a:t>aplicada</a:t>
            </a:r>
            <a:r>
              <a:rPr lang="en-US" sz="1400" dirty="0"/>
              <a:t> para </a:t>
            </a:r>
            <a:r>
              <a:rPr lang="en-US" sz="1400" dirty="0" err="1"/>
              <a:t>explotaciones</a:t>
            </a:r>
            <a:r>
              <a:rPr lang="en-US" sz="1400" dirty="0"/>
              <a:t> </a:t>
            </a:r>
            <a:r>
              <a:rPr lang="en-US" sz="1400" dirty="0" err="1"/>
              <a:t>avícolas</a:t>
            </a:r>
            <a:r>
              <a:rPr lang="en-US" sz="1400" dirty="0"/>
              <a:t>.</a:t>
            </a:r>
          </a:p>
          <a:p>
            <a:pPr marL="0" indent="0">
              <a:spcBef>
                <a:spcPts val="2500"/>
              </a:spcBef>
              <a:spcAft>
                <a:spcPts val="600"/>
              </a:spcAft>
              <a:buFont typeface="Arial" panose="020B0604020202020204" pitchFamily="34" charset="0"/>
              <a:buNone/>
            </a:pPr>
            <a:r>
              <a:rPr lang="en-US" sz="1400" b="1" dirty="0" err="1"/>
              <a:t>Financiación</a:t>
            </a:r>
            <a:r>
              <a:rPr lang="en-US" sz="1400" b="1" dirty="0"/>
              <a:t> y </a:t>
            </a:r>
            <a:r>
              <a:rPr lang="en-US" sz="1400" b="1" dirty="0" err="1"/>
              <a:t>estrategia</a:t>
            </a:r>
            <a:endParaRPr lang="en-US" sz="1400" b="1" dirty="0"/>
          </a:p>
          <a:p>
            <a:pPr marL="0" lvl="1" indent="0">
              <a:spcBef>
                <a:spcPts val="1000"/>
              </a:spcBef>
              <a:spcAft>
                <a:spcPts val="600"/>
              </a:spcAft>
              <a:buFont typeface="Arial" panose="020B0604020202020204" pitchFamily="34" charset="0"/>
              <a:buNone/>
            </a:pPr>
            <a:r>
              <a:rPr lang="en-US" sz="1400" dirty="0"/>
              <a:t>El </a:t>
            </a:r>
            <a:r>
              <a:rPr lang="en-US" sz="1400" dirty="0" err="1"/>
              <a:t>proyecto</a:t>
            </a:r>
            <a:r>
              <a:rPr lang="en-US" sz="1400" dirty="0"/>
              <a:t> </a:t>
            </a:r>
            <a:r>
              <a:rPr lang="en-US" sz="1400" dirty="0" err="1"/>
              <a:t>cuenta</a:t>
            </a:r>
            <a:r>
              <a:rPr lang="en-US" sz="1400" dirty="0"/>
              <a:t> con </a:t>
            </a:r>
            <a:r>
              <a:rPr lang="en-US" sz="1400" dirty="0" err="1"/>
              <a:t>fondos</a:t>
            </a:r>
            <a:r>
              <a:rPr lang="en-US" sz="1400" dirty="0"/>
              <a:t> FEDER, </a:t>
            </a:r>
            <a:r>
              <a:rPr lang="en-US" sz="1400" dirty="0" err="1"/>
              <a:t>alineándose</a:t>
            </a:r>
            <a:r>
              <a:rPr lang="en-US" sz="1400" dirty="0"/>
              <a:t> con </a:t>
            </a:r>
            <a:r>
              <a:rPr lang="en-US" sz="1400" dirty="0" err="1"/>
              <a:t>políticas</a:t>
            </a:r>
            <a:r>
              <a:rPr lang="en-US" sz="1400" dirty="0"/>
              <a:t> </a:t>
            </a:r>
            <a:r>
              <a:rPr lang="en-US" sz="1400" dirty="0" err="1"/>
              <a:t>europeas</a:t>
            </a:r>
            <a:r>
              <a:rPr lang="en-US" sz="1400" dirty="0"/>
              <a:t> de </a:t>
            </a:r>
            <a:r>
              <a:rPr lang="en-US" sz="1400" dirty="0" err="1"/>
              <a:t>innovación</a:t>
            </a:r>
            <a:r>
              <a:rPr lang="en-US" sz="1400" dirty="0"/>
              <a:t> y </a:t>
            </a:r>
            <a:r>
              <a:rPr lang="en-US" sz="1400" dirty="0" err="1"/>
              <a:t>desarrollo</a:t>
            </a:r>
            <a:r>
              <a:rPr lang="en-US" sz="1400" dirty="0"/>
              <a:t> rural.</a:t>
            </a:r>
          </a:p>
        </p:txBody>
      </p:sp>
      <p:pic>
        <p:nvPicPr>
          <p:cNvPr id="4" name="Content Placeholder 3" descr="Plano de una gran bandada de gallinas todas juntas en un gran almacén de una granja">
            <a:extLst>
              <a:ext uri="{FF2B5EF4-FFF2-40B4-BE49-F238E27FC236}">
                <a16:creationId xmlns:a16="http://schemas.microsoft.com/office/drawing/2014/main" id="{5108B88E-C369-4790-9B97-799CD3B51013}"/>
              </a:ext>
            </a:extLst>
          </p:cNvPr>
          <p:cNvPicPr>
            <a:picLocks noGrp="1" noChangeAspect="1"/>
          </p:cNvPicPr>
          <p:nvPr>
            <p:ph idx="1"/>
          </p:nvPr>
        </p:nvPicPr>
        <p:blipFill>
          <a:blip r:embed="rId3"/>
          <a:srcRect l="31017"/>
          <a:stretch>
            <a:fillRect/>
          </a:stretch>
        </p:blipFill>
        <p:spPr>
          <a:xfrm>
            <a:off x="6194513" y="776037"/>
            <a:ext cx="5223996" cy="5054914"/>
          </a:xfrm>
        </p:spPr>
      </p:pic>
      <p:pic>
        <p:nvPicPr>
          <p:cNvPr id="7" name="Imagen 6">
            <a:extLst>
              <a:ext uri="{FF2B5EF4-FFF2-40B4-BE49-F238E27FC236}">
                <a16:creationId xmlns:a16="http://schemas.microsoft.com/office/drawing/2014/main" id="{2146A29C-D252-4269-B185-FA84EE503B2A}"/>
              </a:ext>
            </a:extLst>
          </p:cNvPr>
          <p:cNvPicPr/>
          <p:nvPr/>
        </p:nvPicPr>
        <p:blipFill>
          <a:blip r:embed="rId4">
            <a:extLst>
              <a:ext uri="{28A0092B-C50C-407E-A947-70E740481C1C}">
                <a14:useLocalDpi xmlns:a14="http://schemas.microsoft.com/office/drawing/2010/main" val="0"/>
              </a:ext>
            </a:extLst>
          </a:blip>
          <a:stretch>
            <a:fillRect/>
          </a:stretch>
        </p:blipFill>
        <p:spPr>
          <a:xfrm>
            <a:off x="327614" y="5927204"/>
            <a:ext cx="6572885" cy="810895"/>
          </a:xfrm>
          <a:prstGeom prst="rect">
            <a:avLst/>
          </a:prstGeom>
        </p:spPr>
      </p:pic>
    </p:spTree>
    <p:extLst>
      <p:ext uri="{BB962C8B-B14F-4D97-AF65-F5344CB8AC3E}">
        <p14:creationId xmlns:p14="http://schemas.microsoft.com/office/powerpoint/2010/main" val="248784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55E26-624A-421D-30F4-A769841214D6}"/>
              </a:ext>
            </a:extLst>
          </p:cNvPr>
          <p:cNvSpPr>
            <a:spLocks noGrp="1"/>
          </p:cNvSpPr>
          <p:nvPr>
            <p:ph type="title"/>
          </p:nvPr>
        </p:nvSpPr>
        <p:spPr>
          <a:xfrm>
            <a:off x="600693" y="1250123"/>
            <a:ext cx="10515600" cy="1306440"/>
          </a:xfrm>
        </p:spPr>
        <p:txBody>
          <a:bodyPr vert="horz" lIns="91440" tIns="45720" rIns="91440" bIns="45720" rtlCol="0" anchor="ctr">
            <a:normAutofit/>
          </a:bodyPr>
          <a:lstStyle/>
          <a:p>
            <a:r>
              <a:rPr lang="en-US" sz="4000" dirty="0" err="1"/>
              <a:t>Importancia</a:t>
            </a:r>
            <a:r>
              <a:rPr lang="en-US" sz="4000" dirty="0"/>
              <a:t> del sector </a:t>
            </a:r>
            <a:r>
              <a:rPr lang="en-US" sz="4000" dirty="0" err="1"/>
              <a:t>avícola</a:t>
            </a:r>
            <a:r>
              <a:rPr lang="en-US" sz="4000" dirty="0"/>
              <a:t> en Castilla-La Mancha</a:t>
            </a:r>
          </a:p>
        </p:txBody>
      </p:sp>
      <p:sp>
        <p:nvSpPr>
          <p:cNvPr id="5" name="TextBox 4">
            <a:extLst>
              <a:ext uri="{FF2B5EF4-FFF2-40B4-BE49-F238E27FC236}">
                <a16:creationId xmlns:a16="http://schemas.microsoft.com/office/drawing/2014/main" id="{D9640D25-F80C-4ACE-B417-B3F19691495C}"/>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845672" y="3236709"/>
            <a:ext cx="6714066" cy="3270969"/>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Relevancia</a:t>
            </a:r>
            <a:r>
              <a:rPr lang="en-US" sz="1400" b="1" dirty="0"/>
              <a:t> </a:t>
            </a:r>
            <a:r>
              <a:rPr lang="en-US" sz="1400" b="1" dirty="0" err="1"/>
              <a:t>Económica</a:t>
            </a:r>
            <a:r>
              <a:rPr lang="en-US" sz="1400" b="1" dirty="0"/>
              <a:t> Regional</a:t>
            </a:r>
          </a:p>
          <a:p>
            <a:pPr marL="0" lvl="1" indent="0">
              <a:spcAft>
                <a:spcPts val="600"/>
              </a:spcAft>
              <a:buFont typeface="Arial" panose="020B0604020202020204" pitchFamily="34" charset="0"/>
              <a:buNone/>
            </a:pPr>
            <a:r>
              <a:rPr lang="en-US" sz="1400" dirty="0"/>
              <a:t>Castilla-La Mancha </a:t>
            </a:r>
            <a:r>
              <a:rPr lang="en-US" sz="1400" dirty="0" err="1"/>
              <a:t>lidera</a:t>
            </a:r>
            <a:r>
              <a:rPr lang="en-US" sz="1400" dirty="0"/>
              <a:t> la </a:t>
            </a:r>
            <a:r>
              <a:rPr lang="en-US" sz="1400" dirty="0" err="1"/>
              <a:t>producción</a:t>
            </a:r>
            <a:r>
              <a:rPr lang="en-US" sz="1400" dirty="0"/>
              <a:t> de huevos en España, </a:t>
            </a:r>
            <a:r>
              <a:rPr lang="en-US" sz="1400" dirty="0" err="1"/>
              <a:t>representando</a:t>
            </a:r>
            <a:r>
              <a:rPr lang="en-US" sz="1400" dirty="0"/>
              <a:t> </a:t>
            </a:r>
            <a:r>
              <a:rPr lang="en-US" sz="1400" dirty="0" err="1"/>
              <a:t>más</a:t>
            </a:r>
            <a:r>
              <a:rPr lang="en-US" sz="1400" dirty="0"/>
              <a:t> del 22 % del total </a:t>
            </a:r>
            <a:r>
              <a:rPr lang="en-US" sz="1400" dirty="0" err="1"/>
              <a:t>nacional</a:t>
            </a:r>
            <a:r>
              <a:rPr lang="en-US" sz="1400" dirty="0"/>
              <a:t> y </a:t>
            </a:r>
            <a:r>
              <a:rPr lang="en-US" sz="1400" dirty="0" err="1"/>
              <a:t>generando</a:t>
            </a:r>
            <a:r>
              <a:rPr lang="en-US" sz="1400" dirty="0"/>
              <a:t> una </a:t>
            </a:r>
            <a:r>
              <a:rPr lang="en-US" sz="1400" dirty="0" err="1"/>
              <a:t>facturación</a:t>
            </a:r>
            <a:r>
              <a:rPr lang="en-US" sz="1400" dirty="0"/>
              <a:t> </a:t>
            </a:r>
            <a:r>
              <a:rPr lang="en-US" sz="1400" dirty="0" err="1"/>
              <a:t>anual</a:t>
            </a:r>
            <a:r>
              <a:rPr lang="en-US" sz="1400" dirty="0"/>
              <a:t> </a:t>
            </a:r>
            <a:r>
              <a:rPr lang="en-US" sz="1400" dirty="0" err="1"/>
              <a:t>significativa</a:t>
            </a:r>
            <a:r>
              <a:rPr lang="en-US" sz="1400" dirty="0"/>
              <a:t>.</a:t>
            </a:r>
          </a:p>
          <a:p>
            <a:pPr marL="0" indent="0">
              <a:spcBef>
                <a:spcPts val="2500"/>
              </a:spcBef>
              <a:spcAft>
                <a:spcPts val="600"/>
              </a:spcAft>
              <a:buFont typeface="Arial" panose="020B0604020202020204" pitchFamily="34" charset="0"/>
              <a:buNone/>
            </a:pPr>
            <a:r>
              <a:rPr lang="en-US" sz="1400" b="1" dirty="0" err="1"/>
              <a:t>Generación</a:t>
            </a:r>
            <a:r>
              <a:rPr lang="en-US" sz="1400" b="1" dirty="0"/>
              <a:t> de </a:t>
            </a:r>
            <a:r>
              <a:rPr lang="en-US" sz="1400" b="1" dirty="0" err="1"/>
              <a:t>Empleo</a:t>
            </a:r>
            <a:endParaRPr lang="en-US" sz="1400" b="1" dirty="0"/>
          </a:p>
          <a:p>
            <a:pPr marL="0" lvl="1" indent="0">
              <a:spcAft>
                <a:spcPts val="600"/>
              </a:spcAft>
              <a:buFont typeface="Arial" panose="020B0604020202020204" pitchFamily="34" charset="0"/>
              <a:buNone/>
            </a:pPr>
            <a:r>
              <a:rPr lang="en-US" sz="1400" dirty="0"/>
              <a:t>El sector </a:t>
            </a:r>
            <a:r>
              <a:rPr lang="en-US" sz="1400" dirty="0" err="1"/>
              <a:t>avícola</a:t>
            </a:r>
            <a:r>
              <a:rPr lang="en-US" sz="1400" dirty="0"/>
              <a:t> </a:t>
            </a:r>
            <a:r>
              <a:rPr lang="en-US" sz="1400" dirty="0" err="1"/>
              <a:t>aporta</a:t>
            </a:r>
            <a:r>
              <a:rPr lang="en-US" sz="1400" dirty="0"/>
              <a:t> miles de </a:t>
            </a:r>
            <a:r>
              <a:rPr lang="en-US" sz="1400" dirty="0" err="1"/>
              <a:t>empleos</a:t>
            </a:r>
            <a:r>
              <a:rPr lang="en-US" sz="1400" dirty="0"/>
              <a:t> </a:t>
            </a:r>
            <a:r>
              <a:rPr lang="en-US" sz="1400" dirty="0" err="1"/>
              <a:t>directos</a:t>
            </a:r>
            <a:r>
              <a:rPr lang="en-US" sz="1400" dirty="0"/>
              <a:t> e </a:t>
            </a:r>
            <a:r>
              <a:rPr lang="en-US" sz="1400" dirty="0" err="1"/>
              <a:t>indirectos</a:t>
            </a:r>
            <a:r>
              <a:rPr lang="en-US" sz="1400" dirty="0"/>
              <a:t> </a:t>
            </a:r>
            <a:r>
              <a:rPr lang="en-US" sz="1400" dirty="0" err="1"/>
              <a:t>vinculados</a:t>
            </a:r>
            <a:r>
              <a:rPr lang="en-US" sz="1400" dirty="0"/>
              <a:t> a </a:t>
            </a:r>
            <a:r>
              <a:rPr lang="en-US" sz="1400" dirty="0" err="1"/>
              <a:t>explotaciones</a:t>
            </a:r>
            <a:r>
              <a:rPr lang="en-US" sz="1400" dirty="0"/>
              <a:t> </a:t>
            </a:r>
            <a:r>
              <a:rPr lang="en-US" sz="1400" dirty="0" err="1"/>
              <a:t>familiares</a:t>
            </a:r>
            <a:r>
              <a:rPr lang="en-US" sz="1400" dirty="0"/>
              <a:t> e </a:t>
            </a:r>
            <a:r>
              <a:rPr lang="en-US" sz="1400" dirty="0" err="1"/>
              <a:t>industrias</a:t>
            </a:r>
            <a:r>
              <a:rPr lang="en-US" sz="1400" dirty="0"/>
              <a:t> </a:t>
            </a:r>
            <a:r>
              <a:rPr lang="en-US" sz="1400" dirty="0" err="1"/>
              <a:t>auxiliares</a:t>
            </a:r>
            <a:r>
              <a:rPr lang="en-US" sz="1400" dirty="0"/>
              <a:t> </a:t>
            </a:r>
            <a:r>
              <a:rPr lang="en-US" sz="1400" dirty="0" err="1"/>
              <a:t>como</a:t>
            </a:r>
            <a:r>
              <a:rPr lang="en-US" sz="1400" dirty="0"/>
              <a:t> </a:t>
            </a:r>
            <a:r>
              <a:rPr lang="en-US" sz="1400" dirty="0" err="1"/>
              <a:t>piensos</a:t>
            </a:r>
            <a:r>
              <a:rPr lang="en-US" sz="1400" dirty="0"/>
              <a:t> y </a:t>
            </a:r>
            <a:r>
              <a:rPr lang="en-US" sz="1400" dirty="0" err="1"/>
              <a:t>transporte</a:t>
            </a:r>
            <a:r>
              <a:rPr lang="en-US" sz="1400" dirty="0"/>
              <a:t>.</a:t>
            </a:r>
          </a:p>
          <a:p>
            <a:pPr marL="0" indent="0">
              <a:spcBef>
                <a:spcPts val="2500"/>
              </a:spcBef>
              <a:spcAft>
                <a:spcPts val="600"/>
              </a:spcAft>
              <a:buFont typeface="Arial" panose="020B0604020202020204" pitchFamily="34" charset="0"/>
              <a:buNone/>
            </a:pPr>
            <a:r>
              <a:rPr lang="en-US" sz="1400" b="1" dirty="0" err="1"/>
              <a:t>Tecnificación</a:t>
            </a:r>
            <a:r>
              <a:rPr lang="en-US" sz="1400" b="1" dirty="0"/>
              <a:t> y </a:t>
            </a:r>
            <a:r>
              <a:rPr lang="en-US" sz="1400" b="1" dirty="0" err="1"/>
              <a:t>Automatización</a:t>
            </a:r>
            <a:endParaRPr lang="en-US" sz="1400" b="1" dirty="0"/>
          </a:p>
          <a:p>
            <a:pPr marL="0" lvl="1" indent="0">
              <a:spcAft>
                <a:spcPts val="600"/>
              </a:spcAft>
              <a:buFont typeface="Arial" panose="020B0604020202020204" pitchFamily="34" charset="0"/>
              <a:buNone/>
            </a:pPr>
            <a:r>
              <a:rPr lang="en-US" sz="1400" dirty="0"/>
              <a:t>El sector </a:t>
            </a:r>
            <a:r>
              <a:rPr lang="en-US" sz="1400" dirty="0" err="1"/>
              <a:t>avícola</a:t>
            </a:r>
            <a:r>
              <a:rPr lang="en-US" sz="1400" dirty="0"/>
              <a:t> </a:t>
            </a:r>
            <a:r>
              <a:rPr lang="en-US" sz="1400" dirty="0" err="1"/>
              <a:t>destaca</a:t>
            </a:r>
            <a:r>
              <a:rPr lang="en-US" sz="1400" dirty="0"/>
              <a:t> por </a:t>
            </a:r>
            <a:r>
              <a:rPr lang="en-US" sz="1400" dirty="0" err="1"/>
              <a:t>su</a:t>
            </a:r>
            <a:r>
              <a:rPr lang="en-US" sz="1400" dirty="0"/>
              <a:t> alto </a:t>
            </a:r>
            <a:r>
              <a:rPr lang="en-US" sz="1400" dirty="0" err="1"/>
              <a:t>nivel</a:t>
            </a:r>
            <a:r>
              <a:rPr lang="en-US" sz="1400" dirty="0"/>
              <a:t> de </a:t>
            </a:r>
            <a:r>
              <a:rPr lang="en-US" sz="1400" dirty="0" err="1"/>
              <a:t>tecnificación</a:t>
            </a:r>
            <a:r>
              <a:rPr lang="en-US" sz="1400" dirty="0"/>
              <a:t>, con </a:t>
            </a:r>
            <a:r>
              <a:rPr lang="en-US" sz="1400" dirty="0" err="1"/>
              <a:t>inversiones</a:t>
            </a:r>
            <a:r>
              <a:rPr lang="en-US" sz="1400" dirty="0"/>
              <a:t> </a:t>
            </a:r>
            <a:r>
              <a:rPr lang="en-US" sz="1400" dirty="0" err="1"/>
              <a:t>crecientes</a:t>
            </a:r>
            <a:r>
              <a:rPr lang="en-US" sz="1400" dirty="0"/>
              <a:t> en </a:t>
            </a:r>
            <a:r>
              <a:rPr lang="en-US" sz="1400" dirty="0" err="1"/>
              <a:t>automatización</a:t>
            </a:r>
            <a:r>
              <a:rPr lang="en-US" sz="1400" dirty="0"/>
              <a:t> y control de </a:t>
            </a:r>
            <a:r>
              <a:rPr lang="en-US" sz="1400" dirty="0" err="1"/>
              <a:t>procesos</a:t>
            </a:r>
            <a:r>
              <a:rPr lang="en-US" sz="1400" dirty="0"/>
              <a:t> </a:t>
            </a:r>
            <a:r>
              <a:rPr lang="en-US" sz="1400" dirty="0" err="1"/>
              <a:t>modernos</a:t>
            </a:r>
            <a:r>
              <a:rPr lang="en-US" sz="1400" dirty="0"/>
              <a:t>.</a:t>
            </a:r>
          </a:p>
        </p:txBody>
      </p:sp>
      <p:pic>
        <p:nvPicPr>
          <p:cNvPr id="4" name="Content Placeholder 3" descr="Paquetes de huevos expuestos a la venta en puestos de feria agrícola, São Paulo, Brasil.">
            <a:extLst>
              <a:ext uri="{FF2B5EF4-FFF2-40B4-BE49-F238E27FC236}">
                <a16:creationId xmlns:a16="http://schemas.microsoft.com/office/drawing/2014/main" id="{4FD73C7E-247F-4781-9F3C-93337240B780}"/>
              </a:ext>
            </a:extLst>
          </p:cNvPr>
          <p:cNvPicPr>
            <a:picLocks noGrp="1" noChangeAspect="1"/>
          </p:cNvPicPr>
          <p:nvPr>
            <p:ph idx="1"/>
          </p:nvPr>
        </p:nvPicPr>
        <p:blipFill>
          <a:blip r:embed="rId3"/>
          <a:srcRect t="15133" r="4" b="11174"/>
          <a:stretch>
            <a:fillRect/>
          </a:stretch>
        </p:blipFill>
        <p:spPr>
          <a:xfrm>
            <a:off x="7989296" y="1843285"/>
            <a:ext cx="3364502" cy="3728611"/>
          </a:xfrm>
          <a:prstGeom prst="rect">
            <a:avLst/>
          </a:prstGeom>
        </p:spPr>
      </p:pic>
      <p:pic>
        <p:nvPicPr>
          <p:cNvPr id="7" name="Imagen 6">
            <a:extLst>
              <a:ext uri="{FF2B5EF4-FFF2-40B4-BE49-F238E27FC236}">
                <a16:creationId xmlns:a16="http://schemas.microsoft.com/office/drawing/2014/main" id="{415F3592-5AB9-424B-853A-5380110D58FC}"/>
              </a:ext>
            </a:extLst>
          </p:cNvPr>
          <p:cNvPicPr/>
          <p:nvPr/>
        </p:nvPicPr>
        <p:blipFill>
          <a:blip r:embed="rId4">
            <a:extLst>
              <a:ext uri="{28A0092B-C50C-407E-A947-70E740481C1C}">
                <a14:useLocalDpi xmlns:a14="http://schemas.microsoft.com/office/drawing/2010/main" val="0"/>
              </a:ext>
            </a:extLst>
          </a:blip>
          <a:stretch>
            <a:fillRect/>
          </a:stretch>
        </p:blipFill>
        <p:spPr>
          <a:xfrm>
            <a:off x="481993" y="228520"/>
            <a:ext cx="6572885" cy="810895"/>
          </a:xfrm>
          <a:prstGeom prst="rect">
            <a:avLst/>
          </a:prstGeom>
        </p:spPr>
      </p:pic>
    </p:spTree>
    <p:extLst>
      <p:ext uri="{BB962C8B-B14F-4D97-AF65-F5344CB8AC3E}">
        <p14:creationId xmlns:p14="http://schemas.microsoft.com/office/powerpoint/2010/main" val="3975463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12D1-6AC5-BA04-63BD-983A37297BA9}"/>
              </a:ext>
            </a:extLst>
          </p:cNvPr>
          <p:cNvSpPr>
            <a:spLocks noGrp="1"/>
          </p:cNvSpPr>
          <p:nvPr>
            <p:ph type="title"/>
          </p:nvPr>
        </p:nvSpPr>
        <p:spPr>
          <a:xfrm>
            <a:off x="130633" y="151597"/>
            <a:ext cx="11930735" cy="2259093"/>
          </a:xfrm>
        </p:spPr>
        <p:txBody>
          <a:bodyPr anchor="ctr">
            <a:normAutofit/>
          </a:bodyPr>
          <a:lstStyle/>
          <a:p>
            <a:br>
              <a:rPr lang="en-US" dirty="0"/>
            </a:br>
            <a:br>
              <a:rPr lang="en-US" dirty="0"/>
            </a:br>
            <a:r>
              <a:rPr lang="en-US" dirty="0" err="1"/>
              <a:t>Objetivos</a:t>
            </a:r>
            <a:r>
              <a:rPr lang="en-US" dirty="0"/>
              <a:t> </a:t>
            </a:r>
            <a:r>
              <a:rPr lang="en-US" dirty="0" err="1"/>
              <a:t>estratégicos</a:t>
            </a:r>
            <a:r>
              <a:rPr lang="en-US" dirty="0"/>
              <a:t> del </a:t>
            </a:r>
            <a:r>
              <a:rPr lang="en-US" dirty="0" err="1"/>
              <a:t>proyecto</a:t>
            </a:r>
            <a:endParaRPr lang="en-US" dirty="0"/>
          </a:p>
        </p:txBody>
      </p:sp>
      <p:sp>
        <p:nvSpPr>
          <p:cNvPr id="5" name="TextBox 4">
            <a:extLst>
              <a:ext uri="{FF2B5EF4-FFF2-40B4-BE49-F238E27FC236}">
                <a16:creationId xmlns:a16="http://schemas.microsoft.com/office/drawing/2014/main" id="{F4657D86-CD5F-4AEE-89BD-4DB0055FC675}"/>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258242" y="2086900"/>
            <a:ext cx="5837758" cy="4619502"/>
          </a:xfrm>
          <a:prstGeom prst="rect">
            <a:avLst/>
          </a:prstGeom>
        </p:spPr>
        <p:txBody>
          <a:bodyPr>
            <a:normAutofit lnSpcReduction="10000"/>
          </a:bodyPr>
          <a:lstStyle/>
          <a:p>
            <a:pPr marL="0" indent="0">
              <a:spcBef>
                <a:spcPts val="2500"/>
              </a:spcBef>
              <a:spcAft>
                <a:spcPts val="600"/>
              </a:spcAft>
              <a:buFont typeface="Arial" panose="020B0604020202020204" pitchFamily="34" charset="0"/>
              <a:buNone/>
            </a:pPr>
            <a:r>
              <a:rPr lang="en-US" sz="1400" b="1" dirty="0" err="1"/>
              <a:t>Sanidad</a:t>
            </a:r>
            <a:r>
              <a:rPr lang="en-US" sz="1400" b="1" dirty="0"/>
              <a:t> y </a:t>
            </a:r>
            <a:r>
              <a:rPr lang="en-US" sz="1400" b="1" dirty="0" err="1"/>
              <a:t>calidad</a:t>
            </a:r>
            <a:r>
              <a:rPr lang="en-US" sz="1400" b="1" dirty="0"/>
              <a:t> animal</a:t>
            </a:r>
          </a:p>
          <a:p>
            <a:pPr marL="0" lvl="1" indent="0">
              <a:spcBef>
                <a:spcPts val="1000"/>
              </a:spcBef>
              <a:spcAft>
                <a:spcPts val="600"/>
              </a:spcAft>
              <a:buFont typeface="Arial" panose="020B0604020202020204" pitchFamily="34" charset="0"/>
              <a:buNone/>
            </a:pPr>
            <a:r>
              <a:rPr lang="en-US" sz="1400" dirty="0" err="1"/>
              <a:t>Garantizar</a:t>
            </a:r>
            <a:r>
              <a:rPr lang="en-US" sz="1400" dirty="0"/>
              <a:t> altos </a:t>
            </a:r>
            <a:r>
              <a:rPr lang="en-US" sz="1400" dirty="0" err="1"/>
              <a:t>estándares</a:t>
            </a:r>
            <a:r>
              <a:rPr lang="en-US" sz="1400" dirty="0"/>
              <a:t> de </a:t>
            </a:r>
            <a:r>
              <a:rPr lang="en-US" sz="1400" dirty="0" err="1"/>
              <a:t>salud</a:t>
            </a:r>
            <a:r>
              <a:rPr lang="en-US" sz="1400" dirty="0"/>
              <a:t> animal </a:t>
            </a:r>
            <a:r>
              <a:rPr lang="en-US" sz="1400" dirty="0" err="1"/>
              <a:t>mediante</a:t>
            </a:r>
            <a:r>
              <a:rPr lang="en-US" sz="1400" dirty="0"/>
              <a:t> </a:t>
            </a:r>
            <a:r>
              <a:rPr lang="en-US" sz="1400" dirty="0" err="1"/>
              <a:t>diagnóstico</a:t>
            </a:r>
            <a:r>
              <a:rPr lang="en-US" sz="1400" dirty="0"/>
              <a:t> </a:t>
            </a:r>
            <a:r>
              <a:rPr lang="en-US" sz="1400" dirty="0" err="1"/>
              <a:t>preciso</a:t>
            </a:r>
            <a:r>
              <a:rPr lang="en-US" sz="1400" dirty="0"/>
              <a:t> y </a:t>
            </a:r>
            <a:r>
              <a:rPr lang="en-US" sz="1400" dirty="0" err="1"/>
              <a:t>apoyo</a:t>
            </a:r>
            <a:r>
              <a:rPr lang="en-US" sz="1400" dirty="0"/>
              <a:t> </a:t>
            </a:r>
            <a:r>
              <a:rPr lang="en-US" sz="1400" dirty="0" err="1"/>
              <a:t>técnico</a:t>
            </a:r>
            <a:r>
              <a:rPr lang="en-US" sz="1400" dirty="0"/>
              <a:t> a las </a:t>
            </a:r>
            <a:r>
              <a:rPr lang="en-US" sz="1400" dirty="0" err="1"/>
              <a:t>explotaciones</a:t>
            </a:r>
            <a:r>
              <a:rPr lang="en-US" sz="1400" dirty="0"/>
              <a:t> </a:t>
            </a:r>
            <a:r>
              <a:rPr lang="en-US" sz="1400" dirty="0" err="1"/>
              <a:t>avícolas</a:t>
            </a:r>
            <a:r>
              <a:rPr lang="en-US" sz="1400" dirty="0"/>
              <a:t>.</a:t>
            </a:r>
          </a:p>
          <a:p>
            <a:pPr marL="0" indent="0">
              <a:spcBef>
                <a:spcPts val="2500"/>
              </a:spcBef>
              <a:spcAft>
                <a:spcPts val="600"/>
              </a:spcAft>
              <a:buFont typeface="Arial" panose="020B0604020202020204" pitchFamily="34" charset="0"/>
              <a:buNone/>
            </a:pPr>
            <a:r>
              <a:rPr lang="en-US" sz="1400" b="1" dirty="0" err="1"/>
              <a:t>Seguridad</a:t>
            </a:r>
            <a:r>
              <a:rPr lang="en-US" sz="1400" b="1" dirty="0"/>
              <a:t> </a:t>
            </a:r>
            <a:r>
              <a:rPr lang="en-US" sz="1400" b="1" dirty="0" err="1"/>
              <a:t>alimentaria</a:t>
            </a:r>
            <a:r>
              <a:rPr lang="en-US" sz="1400" b="1" dirty="0"/>
              <a:t> y </a:t>
            </a:r>
            <a:r>
              <a:rPr lang="en-US" sz="1400" b="1" dirty="0" err="1"/>
              <a:t>trazabilidad</a:t>
            </a:r>
            <a:endParaRPr lang="en-US" sz="1400" b="1" dirty="0"/>
          </a:p>
          <a:p>
            <a:pPr marL="0" lvl="1" indent="0">
              <a:spcBef>
                <a:spcPts val="1000"/>
              </a:spcBef>
              <a:spcAft>
                <a:spcPts val="600"/>
              </a:spcAft>
              <a:buFont typeface="Arial" panose="020B0604020202020204" pitchFamily="34" charset="0"/>
              <a:buNone/>
            </a:pPr>
            <a:r>
              <a:rPr lang="en-US" sz="1400" dirty="0" err="1"/>
              <a:t>Reforzar</a:t>
            </a:r>
            <a:r>
              <a:rPr lang="en-US" sz="1400" dirty="0"/>
              <a:t> la </a:t>
            </a:r>
            <a:r>
              <a:rPr lang="en-US" sz="1400" dirty="0" err="1"/>
              <a:t>seguridad</a:t>
            </a:r>
            <a:r>
              <a:rPr lang="en-US" sz="1400" dirty="0"/>
              <a:t> </a:t>
            </a:r>
            <a:r>
              <a:rPr lang="en-US" sz="1400" dirty="0" err="1"/>
              <a:t>alimentaria</a:t>
            </a:r>
            <a:r>
              <a:rPr lang="en-US" sz="1400" dirty="0"/>
              <a:t> y la </a:t>
            </a:r>
            <a:r>
              <a:rPr lang="en-US" sz="1400" dirty="0" err="1"/>
              <a:t>trazabilidad</a:t>
            </a:r>
            <a:r>
              <a:rPr lang="en-US" sz="1400" dirty="0"/>
              <a:t> para </a:t>
            </a:r>
            <a:r>
              <a:rPr lang="en-US" sz="1400" dirty="0" err="1"/>
              <a:t>cumplir</a:t>
            </a:r>
            <a:r>
              <a:rPr lang="en-US" sz="1400" dirty="0"/>
              <a:t> con </a:t>
            </a:r>
            <a:r>
              <a:rPr lang="en-US" sz="1400" dirty="0" err="1"/>
              <a:t>normativas</a:t>
            </a:r>
            <a:r>
              <a:rPr lang="en-US" sz="1400" dirty="0"/>
              <a:t> y </a:t>
            </a:r>
            <a:r>
              <a:rPr lang="en-US" sz="1400" dirty="0" err="1"/>
              <a:t>demandas</a:t>
            </a:r>
            <a:r>
              <a:rPr lang="en-US" sz="1400" dirty="0"/>
              <a:t> del </a:t>
            </a:r>
            <a:r>
              <a:rPr lang="en-US" sz="1400" dirty="0" err="1"/>
              <a:t>consumidor</a:t>
            </a:r>
            <a:r>
              <a:rPr lang="en-US" sz="1400" dirty="0"/>
              <a:t>.</a:t>
            </a:r>
          </a:p>
          <a:p>
            <a:pPr marL="0" indent="0">
              <a:spcBef>
                <a:spcPts val="2500"/>
              </a:spcBef>
              <a:spcAft>
                <a:spcPts val="600"/>
              </a:spcAft>
              <a:buFont typeface="Arial" panose="020B0604020202020204" pitchFamily="34" charset="0"/>
              <a:buNone/>
            </a:pPr>
            <a:r>
              <a:rPr lang="en-US" sz="1400" b="1" dirty="0" err="1"/>
              <a:t>Innovación</a:t>
            </a:r>
            <a:r>
              <a:rPr lang="en-US" sz="1400" b="1" dirty="0"/>
              <a:t> e </a:t>
            </a:r>
            <a:r>
              <a:rPr lang="en-US" sz="1400" b="1" dirty="0" err="1"/>
              <a:t>investigación</a:t>
            </a:r>
            <a:endParaRPr lang="en-US" sz="1400" b="1" dirty="0"/>
          </a:p>
          <a:p>
            <a:pPr marL="0" lvl="1" indent="0">
              <a:spcBef>
                <a:spcPts val="1000"/>
              </a:spcBef>
              <a:spcAft>
                <a:spcPts val="600"/>
              </a:spcAft>
              <a:buFont typeface="Arial" panose="020B0604020202020204" pitchFamily="34" charset="0"/>
              <a:buNone/>
            </a:pPr>
            <a:r>
              <a:rPr lang="en-US" sz="1400" dirty="0" err="1"/>
              <a:t>Fomentar</a:t>
            </a:r>
            <a:r>
              <a:rPr lang="en-US" sz="1400" dirty="0"/>
              <a:t> </a:t>
            </a:r>
            <a:r>
              <a:rPr lang="en-US" sz="1400" dirty="0" err="1"/>
              <a:t>proyectos</a:t>
            </a:r>
            <a:r>
              <a:rPr lang="en-US" sz="1400" dirty="0"/>
              <a:t> de </a:t>
            </a:r>
            <a:r>
              <a:rPr lang="en-US" sz="1400" dirty="0" err="1"/>
              <a:t>I+D+i</a:t>
            </a:r>
            <a:r>
              <a:rPr lang="en-US" sz="1400" dirty="0"/>
              <a:t> con </a:t>
            </a:r>
            <a:r>
              <a:rPr lang="en-US" sz="1400" dirty="0" err="1"/>
              <a:t>universidades</a:t>
            </a:r>
            <a:r>
              <a:rPr lang="en-US" sz="1400" dirty="0"/>
              <a:t> y </a:t>
            </a:r>
            <a:r>
              <a:rPr lang="en-US" sz="1400" dirty="0" err="1"/>
              <a:t>empresas</a:t>
            </a:r>
            <a:r>
              <a:rPr lang="en-US" sz="1400" dirty="0"/>
              <a:t> para </a:t>
            </a:r>
            <a:r>
              <a:rPr lang="en-US" sz="1400" dirty="0" err="1"/>
              <a:t>impulsar</a:t>
            </a:r>
            <a:r>
              <a:rPr lang="en-US" sz="1400" dirty="0"/>
              <a:t> </a:t>
            </a:r>
            <a:r>
              <a:rPr lang="en-US" sz="1400" dirty="0" err="1"/>
              <a:t>avances</a:t>
            </a:r>
            <a:r>
              <a:rPr lang="en-US" sz="1400" dirty="0"/>
              <a:t> </a:t>
            </a:r>
            <a:r>
              <a:rPr lang="en-US" sz="1400" dirty="0" err="1"/>
              <a:t>tecnológicos</a:t>
            </a:r>
            <a:r>
              <a:rPr lang="en-US" sz="1400" dirty="0"/>
              <a:t> en el sector.</a:t>
            </a:r>
          </a:p>
          <a:p>
            <a:pPr marL="0" indent="0">
              <a:spcBef>
                <a:spcPts val="2500"/>
              </a:spcBef>
              <a:spcAft>
                <a:spcPts val="600"/>
              </a:spcAft>
              <a:buFont typeface="Arial" panose="020B0604020202020204" pitchFamily="34" charset="0"/>
              <a:buNone/>
            </a:pPr>
            <a:r>
              <a:rPr lang="en-US" sz="1400" b="1" dirty="0" err="1"/>
              <a:t>Bienestar</a:t>
            </a:r>
            <a:r>
              <a:rPr lang="en-US" sz="1400" b="1" dirty="0"/>
              <a:t> y </a:t>
            </a:r>
            <a:r>
              <a:rPr lang="en-US" sz="1400" b="1" dirty="0" err="1"/>
              <a:t>sostenibilidad</a:t>
            </a:r>
            <a:endParaRPr lang="en-US" sz="1400" b="1" dirty="0"/>
          </a:p>
          <a:p>
            <a:pPr marL="0" lvl="1" indent="0">
              <a:spcBef>
                <a:spcPts val="1000"/>
              </a:spcBef>
              <a:spcAft>
                <a:spcPts val="600"/>
              </a:spcAft>
              <a:buFont typeface="Arial" panose="020B0604020202020204" pitchFamily="34" charset="0"/>
              <a:buNone/>
            </a:pPr>
            <a:r>
              <a:rPr lang="en-US" sz="1400" dirty="0" err="1"/>
              <a:t>Promover</a:t>
            </a:r>
            <a:r>
              <a:rPr lang="en-US" sz="1400" dirty="0"/>
              <a:t> el </a:t>
            </a:r>
            <a:r>
              <a:rPr lang="en-US" sz="1400" dirty="0" err="1"/>
              <a:t>bienestar</a:t>
            </a:r>
            <a:r>
              <a:rPr lang="en-US" sz="1400" dirty="0"/>
              <a:t> animal y la </a:t>
            </a:r>
            <a:r>
              <a:rPr lang="en-US" sz="1400" dirty="0" err="1"/>
              <a:t>sostenibilidad</a:t>
            </a:r>
            <a:r>
              <a:rPr lang="en-US" sz="1400" dirty="0"/>
              <a:t> </a:t>
            </a:r>
            <a:r>
              <a:rPr lang="en-US" sz="1400" dirty="0" err="1"/>
              <a:t>económica</a:t>
            </a:r>
            <a:r>
              <a:rPr lang="en-US" sz="1400" dirty="0"/>
              <a:t> y </a:t>
            </a:r>
            <a:r>
              <a:rPr lang="en-US" sz="1400" dirty="0" err="1"/>
              <a:t>ambiental</a:t>
            </a:r>
            <a:r>
              <a:rPr lang="en-US" sz="1400" dirty="0"/>
              <a:t> en </a:t>
            </a:r>
            <a:r>
              <a:rPr lang="en-US" sz="1400" dirty="0" err="1"/>
              <a:t>sistemas</a:t>
            </a:r>
            <a:r>
              <a:rPr lang="en-US" sz="1400" dirty="0"/>
              <a:t> </a:t>
            </a:r>
            <a:r>
              <a:rPr lang="en-US" sz="1400" dirty="0" err="1"/>
              <a:t>avícolas</a:t>
            </a:r>
            <a:r>
              <a:rPr lang="en-US" sz="1400" dirty="0"/>
              <a:t> </a:t>
            </a:r>
            <a:r>
              <a:rPr lang="en-US" sz="1400" dirty="0" err="1"/>
              <a:t>modernos</a:t>
            </a:r>
            <a:r>
              <a:rPr lang="en-US" sz="1400" dirty="0"/>
              <a:t>.</a:t>
            </a:r>
          </a:p>
        </p:txBody>
      </p:sp>
      <p:pic>
        <p:nvPicPr>
          <p:cNvPr id="4" name="Content Placeholder 3" descr="Médico usando pantalla táctil de ordenador para ver una lámina de microscopio">
            <a:extLst>
              <a:ext uri="{FF2B5EF4-FFF2-40B4-BE49-F238E27FC236}">
                <a16:creationId xmlns:a16="http://schemas.microsoft.com/office/drawing/2014/main" id="{9B7805D9-BC5A-43D1-ACFA-79ACDC9E5B63}"/>
              </a:ext>
            </a:extLst>
          </p:cNvPr>
          <p:cNvPicPr>
            <a:picLocks noGrp="1" noChangeAspect="1"/>
          </p:cNvPicPr>
          <p:nvPr>
            <p:ph idx="1"/>
          </p:nvPr>
        </p:nvPicPr>
        <p:blipFill>
          <a:blip r:embed="rId3"/>
          <a:srcRect l="23633" r="7385"/>
          <a:stretch>
            <a:fillRect/>
          </a:stretch>
        </p:blipFill>
        <p:spPr>
          <a:xfrm>
            <a:off x="6748747" y="776037"/>
            <a:ext cx="5312620" cy="5140670"/>
          </a:xfrm>
        </p:spPr>
      </p:pic>
      <p:pic>
        <p:nvPicPr>
          <p:cNvPr id="7" name="Imagen 6">
            <a:extLst>
              <a:ext uri="{FF2B5EF4-FFF2-40B4-BE49-F238E27FC236}">
                <a16:creationId xmlns:a16="http://schemas.microsoft.com/office/drawing/2014/main" id="{3C7EB3E3-9CB7-45AB-9CC5-9AA053B4D684}"/>
              </a:ext>
            </a:extLst>
          </p:cNvPr>
          <p:cNvPicPr/>
          <p:nvPr/>
        </p:nvPicPr>
        <p:blipFill>
          <a:blip r:embed="rId4">
            <a:extLst>
              <a:ext uri="{28A0092B-C50C-407E-A947-70E740481C1C}">
                <a14:useLocalDpi xmlns:a14="http://schemas.microsoft.com/office/drawing/2010/main" val="0"/>
              </a:ext>
            </a:extLst>
          </a:blip>
          <a:stretch>
            <a:fillRect/>
          </a:stretch>
        </p:blipFill>
        <p:spPr>
          <a:xfrm>
            <a:off x="130632" y="172379"/>
            <a:ext cx="6572885" cy="810895"/>
          </a:xfrm>
          <a:prstGeom prst="rect">
            <a:avLst/>
          </a:prstGeom>
        </p:spPr>
      </p:pic>
    </p:spTree>
    <p:extLst>
      <p:ext uri="{BB962C8B-B14F-4D97-AF65-F5344CB8AC3E}">
        <p14:creationId xmlns:p14="http://schemas.microsoft.com/office/powerpoint/2010/main" val="918266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CC30-38CC-6C12-06FB-5F036F74BC2F}"/>
              </a:ext>
            </a:extLst>
          </p:cNvPr>
          <p:cNvSpPr>
            <a:spLocks noGrp="1"/>
          </p:cNvSpPr>
          <p:nvPr>
            <p:ph type="title"/>
          </p:nvPr>
        </p:nvSpPr>
        <p:spPr>
          <a:xfrm>
            <a:off x="517644" y="930797"/>
            <a:ext cx="6858000" cy="932688"/>
          </a:xfrm>
        </p:spPr>
        <p:txBody>
          <a:bodyPr vert="horz" lIns="91440" tIns="45720" rIns="91440" bIns="45720" rtlCol="0" anchor="b">
            <a:normAutofit/>
          </a:bodyPr>
          <a:lstStyle/>
          <a:p>
            <a:r>
              <a:rPr lang="es" sz="2800" b="1" kern="1200" dirty="0">
                <a:latin typeface="+mj-lt"/>
                <a:ea typeface="+mj-ea"/>
                <a:cs typeface="+mj-cs"/>
              </a:rPr>
              <a:t>Localización y entorno del Centro Tecnológico</a:t>
            </a:r>
          </a:p>
        </p:txBody>
      </p:sp>
      <p:sp>
        <p:nvSpPr>
          <p:cNvPr id="5" name="TextBox 4">
            <a:extLst>
              <a:ext uri="{FF2B5EF4-FFF2-40B4-BE49-F238E27FC236}">
                <a16:creationId xmlns:a16="http://schemas.microsoft.com/office/drawing/2014/main" id="{B082DAFF-1B53-4FDB-84C7-2D4FB72A26A4}"/>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17644" y="2050614"/>
            <a:ext cx="6858000" cy="4663796"/>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Ubicación</a:t>
            </a:r>
            <a:r>
              <a:rPr lang="en-US" sz="1400" b="1" dirty="0"/>
              <a:t> </a:t>
            </a:r>
            <a:r>
              <a:rPr lang="en-US" sz="1400" b="1" dirty="0" err="1"/>
              <a:t>estratégica</a:t>
            </a:r>
            <a:endParaRPr lang="en-US" sz="1400" b="1" dirty="0"/>
          </a:p>
          <a:p>
            <a:pPr marL="0" lvl="1" indent="0">
              <a:spcBef>
                <a:spcPts val="1000"/>
              </a:spcBef>
              <a:spcAft>
                <a:spcPts val="600"/>
              </a:spcAft>
              <a:buFont typeface="Arial" panose="020B0604020202020204" pitchFamily="34" charset="0"/>
              <a:buNone/>
            </a:pPr>
            <a:r>
              <a:rPr lang="en-US" sz="1400" dirty="0"/>
              <a:t>El </a:t>
            </a:r>
            <a:r>
              <a:rPr lang="en-US" sz="1400" dirty="0" err="1"/>
              <a:t>centro</a:t>
            </a:r>
            <a:r>
              <a:rPr lang="en-US" sz="1400" dirty="0"/>
              <a:t> </a:t>
            </a:r>
            <a:r>
              <a:rPr lang="en-US" sz="1400" dirty="0" err="1"/>
              <a:t>está</a:t>
            </a:r>
            <a:r>
              <a:rPr lang="en-US" sz="1400" dirty="0"/>
              <a:t> </a:t>
            </a:r>
            <a:r>
              <a:rPr lang="en-US" sz="1400" dirty="0" err="1"/>
              <a:t>situado</a:t>
            </a:r>
            <a:r>
              <a:rPr lang="en-US" sz="1400" dirty="0"/>
              <a:t> en </a:t>
            </a:r>
            <a:r>
              <a:rPr lang="en-US" sz="1400" dirty="0" err="1"/>
              <a:t>Marchamalo</a:t>
            </a:r>
            <a:r>
              <a:rPr lang="en-US" sz="1400" dirty="0"/>
              <a:t>, Guadalajara.</a:t>
            </a:r>
          </a:p>
          <a:p>
            <a:pPr marL="0" indent="0">
              <a:spcBef>
                <a:spcPts val="2500"/>
              </a:spcBef>
              <a:spcAft>
                <a:spcPts val="600"/>
              </a:spcAft>
              <a:buFont typeface="Arial" panose="020B0604020202020204" pitchFamily="34" charset="0"/>
              <a:buNone/>
            </a:pPr>
            <a:r>
              <a:rPr lang="en-US" sz="1400" b="1" dirty="0" err="1"/>
              <a:t>Conectividad</a:t>
            </a:r>
            <a:r>
              <a:rPr lang="en-US" sz="1400" b="1" dirty="0"/>
              <a:t> </a:t>
            </a:r>
            <a:r>
              <a:rPr lang="en-US" sz="1400" b="1" dirty="0" err="1"/>
              <a:t>logística</a:t>
            </a:r>
            <a:endParaRPr lang="en-US" sz="1400" b="1" dirty="0"/>
          </a:p>
          <a:p>
            <a:pPr marL="0" lvl="1" indent="0">
              <a:spcBef>
                <a:spcPts val="1000"/>
              </a:spcBef>
              <a:spcAft>
                <a:spcPts val="600"/>
              </a:spcAft>
              <a:buFont typeface="Arial" panose="020B0604020202020204" pitchFamily="34" charset="0"/>
              <a:buNone/>
            </a:pPr>
            <a:r>
              <a:rPr lang="en-US" sz="1400" dirty="0" err="1"/>
              <a:t>Marchamalo</a:t>
            </a:r>
            <a:r>
              <a:rPr lang="en-US" sz="1400" dirty="0"/>
              <a:t> </a:t>
            </a:r>
            <a:r>
              <a:rPr lang="en-US" sz="1400" dirty="0" err="1"/>
              <a:t>cuenta</a:t>
            </a:r>
            <a:r>
              <a:rPr lang="en-US" sz="1400" dirty="0"/>
              <a:t> con </a:t>
            </a:r>
            <a:r>
              <a:rPr lang="en-US" sz="1400" dirty="0" err="1"/>
              <a:t>buenas</a:t>
            </a:r>
            <a:r>
              <a:rPr lang="en-US" sz="1400" dirty="0"/>
              <a:t> </a:t>
            </a:r>
            <a:r>
              <a:rPr lang="en-US" sz="1400" dirty="0" err="1"/>
              <a:t>conexiones</a:t>
            </a:r>
            <a:r>
              <a:rPr lang="en-US" sz="1400" dirty="0"/>
              <a:t> </a:t>
            </a:r>
            <a:r>
              <a:rPr lang="en-US" sz="1400" dirty="0" err="1"/>
              <a:t>viales</a:t>
            </a:r>
            <a:r>
              <a:rPr lang="en-US" sz="1400" dirty="0"/>
              <a:t> que </a:t>
            </a:r>
            <a:r>
              <a:rPr lang="en-US" sz="1400" dirty="0" err="1"/>
              <a:t>facilitan</a:t>
            </a:r>
            <a:r>
              <a:rPr lang="en-US" sz="1400" dirty="0"/>
              <a:t> el </a:t>
            </a:r>
            <a:r>
              <a:rPr lang="en-US" sz="1400" dirty="0" err="1"/>
              <a:t>acceso</a:t>
            </a:r>
            <a:r>
              <a:rPr lang="en-US" sz="1400" dirty="0"/>
              <a:t> </a:t>
            </a:r>
            <a:r>
              <a:rPr lang="en-US" sz="1400" dirty="0" err="1"/>
              <a:t>desde</a:t>
            </a:r>
            <a:r>
              <a:rPr lang="en-US" sz="1400" dirty="0"/>
              <a:t> zonas </a:t>
            </a:r>
            <a:r>
              <a:rPr lang="en-US" sz="1400" dirty="0" err="1"/>
              <a:t>productoras</a:t>
            </a:r>
            <a:r>
              <a:rPr lang="en-US" sz="1400" dirty="0"/>
              <a:t> y </a:t>
            </a:r>
            <a:r>
              <a:rPr lang="en-US" sz="1400" dirty="0" err="1"/>
              <a:t>otras</a:t>
            </a:r>
            <a:r>
              <a:rPr lang="en-US" sz="1400" dirty="0"/>
              <a:t> </a:t>
            </a:r>
            <a:r>
              <a:rPr lang="en-US" sz="1400" dirty="0" err="1"/>
              <a:t>regiones</a:t>
            </a:r>
            <a:r>
              <a:rPr lang="en-US" sz="1400" dirty="0"/>
              <a:t> de España.</a:t>
            </a:r>
          </a:p>
          <a:p>
            <a:pPr marL="0" indent="0">
              <a:spcBef>
                <a:spcPts val="2500"/>
              </a:spcBef>
              <a:spcAft>
                <a:spcPts val="600"/>
              </a:spcAft>
              <a:buFont typeface="Arial" panose="020B0604020202020204" pitchFamily="34" charset="0"/>
              <a:buNone/>
            </a:pPr>
            <a:r>
              <a:rPr lang="en-US" sz="1400" b="1" dirty="0" err="1"/>
              <a:t>Sostenibilidad</a:t>
            </a:r>
            <a:r>
              <a:rPr lang="en-US" sz="1400" b="1" dirty="0"/>
              <a:t> y </a:t>
            </a:r>
            <a:r>
              <a:rPr lang="en-US" sz="1400" b="1" dirty="0" err="1"/>
              <a:t>reutilización</a:t>
            </a:r>
            <a:endParaRPr lang="en-US" sz="1400" b="1" dirty="0"/>
          </a:p>
          <a:p>
            <a:pPr marL="0" lvl="1" indent="0">
              <a:spcBef>
                <a:spcPts val="1000"/>
              </a:spcBef>
              <a:spcAft>
                <a:spcPts val="600"/>
              </a:spcAft>
              <a:buFont typeface="Arial" panose="020B0604020202020204" pitchFamily="34" charset="0"/>
              <a:buNone/>
            </a:pPr>
            <a:r>
              <a:rPr lang="en-US" sz="1400" dirty="0"/>
              <a:t>El </a:t>
            </a:r>
            <a:r>
              <a:rPr lang="en-US" sz="1400" dirty="0" err="1"/>
              <a:t>centro</a:t>
            </a:r>
            <a:r>
              <a:rPr lang="en-US" sz="1400" dirty="0"/>
              <a:t> </a:t>
            </a:r>
            <a:r>
              <a:rPr lang="en-US" sz="1400" dirty="0" err="1"/>
              <a:t>reutiliza</a:t>
            </a:r>
            <a:r>
              <a:rPr lang="en-US" sz="1400" dirty="0"/>
              <a:t> un </a:t>
            </a:r>
            <a:r>
              <a:rPr lang="en-US" sz="1400" dirty="0" err="1"/>
              <a:t>edificio</a:t>
            </a:r>
            <a:r>
              <a:rPr lang="en-US" sz="1400" dirty="0"/>
              <a:t> </a:t>
            </a:r>
            <a:r>
              <a:rPr lang="en-US" sz="1400" dirty="0" err="1"/>
              <a:t>existente</a:t>
            </a:r>
            <a:r>
              <a:rPr lang="en-US" sz="1400" dirty="0"/>
              <a:t>, </a:t>
            </a:r>
            <a:r>
              <a:rPr lang="en-US" sz="1400" dirty="0" err="1"/>
              <a:t>priorizando</a:t>
            </a:r>
            <a:r>
              <a:rPr lang="en-US" sz="1400" dirty="0"/>
              <a:t> </a:t>
            </a:r>
            <a:r>
              <a:rPr lang="en-US" sz="1400" dirty="0" err="1"/>
              <a:t>eficiencia</a:t>
            </a:r>
            <a:r>
              <a:rPr lang="en-US" sz="1400" dirty="0"/>
              <a:t> </a:t>
            </a:r>
            <a:r>
              <a:rPr lang="en-US" sz="1400" dirty="0" err="1"/>
              <a:t>económica</a:t>
            </a:r>
            <a:r>
              <a:rPr lang="en-US" sz="1400" dirty="0"/>
              <a:t> y </a:t>
            </a:r>
            <a:r>
              <a:rPr lang="en-US" sz="1400" dirty="0" err="1"/>
              <a:t>reducción</a:t>
            </a:r>
            <a:r>
              <a:rPr lang="en-US" sz="1400" dirty="0"/>
              <a:t> del </a:t>
            </a:r>
            <a:r>
              <a:rPr lang="en-US" sz="1400" dirty="0" err="1"/>
              <a:t>impacto</a:t>
            </a:r>
            <a:r>
              <a:rPr lang="en-US" sz="1400" dirty="0"/>
              <a:t> </a:t>
            </a:r>
            <a:r>
              <a:rPr lang="en-US" sz="1400" dirty="0" err="1"/>
              <a:t>ambiental</a:t>
            </a:r>
            <a:r>
              <a:rPr lang="en-US" sz="1400" dirty="0"/>
              <a:t>.</a:t>
            </a:r>
          </a:p>
          <a:p>
            <a:pPr marL="0" indent="0">
              <a:spcBef>
                <a:spcPts val="2500"/>
              </a:spcBef>
              <a:spcAft>
                <a:spcPts val="600"/>
              </a:spcAft>
              <a:buFont typeface="Arial" panose="020B0604020202020204" pitchFamily="34" charset="0"/>
              <a:buNone/>
            </a:pPr>
            <a:r>
              <a:rPr lang="en-US" sz="1400" b="1" dirty="0" err="1"/>
              <a:t>Integración</a:t>
            </a:r>
            <a:r>
              <a:rPr lang="en-US" sz="1400" b="1" dirty="0"/>
              <a:t> territorial</a:t>
            </a:r>
          </a:p>
          <a:p>
            <a:pPr marL="0" lvl="1" indent="0">
              <a:spcBef>
                <a:spcPts val="1000"/>
              </a:spcBef>
              <a:spcAft>
                <a:spcPts val="600"/>
              </a:spcAft>
              <a:buFont typeface="Arial" panose="020B0604020202020204" pitchFamily="34" charset="0"/>
              <a:buNone/>
            </a:pPr>
            <a:r>
              <a:rPr lang="en-US" sz="1400" dirty="0"/>
              <a:t>La </a:t>
            </a:r>
            <a:r>
              <a:rPr lang="en-US" sz="1400" dirty="0" err="1"/>
              <a:t>localización</a:t>
            </a:r>
            <a:r>
              <a:rPr lang="en-US" sz="1400" dirty="0"/>
              <a:t> </a:t>
            </a:r>
            <a:r>
              <a:rPr lang="en-US" sz="1400" dirty="0" err="1"/>
              <a:t>fortalece</a:t>
            </a:r>
            <a:r>
              <a:rPr lang="en-US" sz="1400" dirty="0"/>
              <a:t> la </a:t>
            </a:r>
            <a:r>
              <a:rPr lang="en-US" sz="1400" dirty="0" err="1"/>
              <a:t>integración</a:t>
            </a:r>
            <a:r>
              <a:rPr lang="en-US" sz="1400" dirty="0"/>
              <a:t> del </a:t>
            </a:r>
            <a:r>
              <a:rPr lang="en-US" sz="1400" dirty="0" err="1"/>
              <a:t>centro</a:t>
            </a:r>
            <a:r>
              <a:rPr lang="en-US" sz="1400" dirty="0"/>
              <a:t> en el </a:t>
            </a:r>
            <a:r>
              <a:rPr lang="en-US" sz="1400" dirty="0" err="1"/>
              <a:t>tejido</a:t>
            </a:r>
            <a:r>
              <a:rPr lang="en-US" sz="1400" dirty="0"/>
              <a:t> territorial y </a:t>
            </a:r>
            <a:r>
              <a:rPr lang="en-US" sz="1400" dirty="0" err="1"/>
              <a:t>su</a:t>
            </a:r>
            <a:r>
              <a:rPr lang="en-US" sz="1400" dirty="0"/>
              <a:t> </a:t>
            </a:r>
            <a:r>
              <a:rPr lang="en-US" sz="1400" dirty="0" err="1"/>
              <a:t>rol</a:t>
            </a:r>
            <a:r>
              <a:rPr lang="en-US" sz="1400" dirty="0"/>
              <a:t> </a:t>
            </a:r>
            <a:r>
              <a:rPr lang="en-US" sz="1400" dirty="0" err="1"/>
              <a:t>como</a:t>
            </a:r>
            <a:r>
              <a:rPr lang="en-US" sz="1400" dirty="0"/>
              <a:t> </a:t>
            </a:r>
            <a:r>
              <a:rPr lang="en-US" sz="1400" dirty="0" err="1"/>
              <a:t>nodo</a:t>
            </a:r>
            <a:r>
              <a:rPr lang="en-US" sz="1400" dirty="0"/>
              <a:t> de </a:t>
            </a:r>
            <a:r>
              <a:rPr lang="en-US" sz="1400" dirty="0" err="1"/>
              <a:t>innovación</a:t>
            </a:r>
            <a:r>
              <a:rPr lang="en-US" sz="1400" dirty="0"/>
              <a:t> </a:t>
            </a:r>
            <a:r>
              <a:rPr lang="en-US" sz="1400" dirty="0" err="1"/>
              <a:t>agroalimentaria</a:t>
            </a:r>
            <a:r>
              <a:rPr lang="en-US" sz="1400" dirty="0"/>
              <a:t>.</a:t>
            </a:r>
          </a:p>
        </p:txBody>
      </p:sp>
      <p:pic>
        <p:nvPicPr>
          <p:cNvPr id="7" name="Imagen 6">
            <a:extLst>
              <a:ext uri="{FF2B5EF4-FFF2-40B4-BE49-F238E27FC236}">
                <a16:creationId xmlns:a16="http://schemas.microsoft.com/office/drawing/2014/main" id="{59C31F91-D075-46D8-8400-10BC43075068}"/>
              </a:ext>
            </a:extLst>
          </p:cNvPr>
          <p:cNvPicPr/>
          <p:nvPr/>
        </p:nvPicPr>
        <p:blipFill>
          <a:blip r:embed="rId3">
            <a:extLst>
              <a:ext uri="{28A0092B-C50C-407E-A947-70E740481C1C}">
                <a14:useLocalDpi xmlns:a14="http://schemas.microsoft.com/office/drawing/2010/main" val="0"/>
              </a:ext>
            </a:extLst>
          </a:blip>
          <a:stretch>
            <a:fillRect/>
          </a:stretch>
        </p:blipFill>
        <p:spPr>
          <a:xfrm>
            <a:off x="363240" y="119902"/>
            <a:ext cx="6572885" cy="810895"/>
          </a:xfrm>
          <a:prstGeom prst="rect">
            <a:avLst/>
          </a:prstGeom>
        </p:spPr>
      </p:pic>
      <p:pic>
        <p:nvPicPr>
          <p:cNvPr id="1026" name="Picture 2" descr="Granja de Engorde de Pollos Llave en Mano - Aviporc">
            <a:extLst>
              <a:ext uri="{FF2B5EF4-FFF2-40B4-BE49-F238E27FC236}">
                <a16:creationId xmlns:a16="http://schemas.microsoft.com/office/drawing/2014/main" id="{CE134B41-6AAA-4F22-B21A-FE0F0778A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853" y="930797"/>
            <a:ext cx="4211907" cy="2358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evos limpios – VALO BioMedia">
            <a:extLst>
              <a:ext uri="{FF2B5EF4-FFF2-40B4-BE49-F238E27FC236}">
                <a16:creationId xmlns:a16="http://schemas.microsoft.com/office/drawing/2014/main" id="{74A68C6D-317C-4A2A-BB1B-FC2E95C792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8415" y="3568536"/>
            <a:ext cx="4010345" cy="267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87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D857-D0A4-4F6B-D30E-04714529E5D4}"/>
              </a:ext>
            </a:extLst>
          </p:cNvPr>
          <p:cNvSpPr>
            <a:spLocks noGrp="1"/>
          </p:cNvSpPr>
          <p:nvPr>
            <p:ph type="title"/>
          </p:nvPr>
        </p:nvSpPr>
        <p:spPr>
          <a:xfrm>
            <a:off x="612646" y="1614134"/>
            <a:ext cx="6645763" cy="357170"/>
          </a:xfrm>
        </p:spPr>
        <p:txBody>
          <a:bodyPr anchor="b">
            <a:normAutofit/>
          </a:bodyPr>
          <a:lstStyle/>
          <a:p>
            <a:r>
              <a:rPr lang="en-US" sz="1600" dirty="0" err="1"/>
              <a:t>Compromisos</a:t>
            </a:r>
            <a:r>
              <a:rPr lang="en-US" sz="1600" dirty="0"/>
              <a:t> de la </a:t>
            </a:r>
            <a:r>
              <a:rPr lang="en-US" sz="1600" dirty="0" err="1"/>
              <a:t>Consejería</a:t>
            </a:r>
            <a:r>
              <a:rPr lang="en-US" sz="1600" dirty="0"/>
              <a:t> de Agricultura</a:t>
            </a:r>
          </a:p>
        </p:txBody>
      </p:sp>
      <p:graphicFrame>
        <p:nvGraphicFramePr>
          <p:cNvPr id="4" name="Content Placeholder 3">
            <a:extLst>
              <a:ext uri="{FF2B5EF4-FFF2-40B4-BE49-F238E27FC236}">
                <a16:creationId xmlns:a16="http://schemas.microsoft.com/office/drawing/2014/main" id="{A8DB1C7F-94A6-4475-AD2C-B9404C685112}"/>
              </a:ext>
            </a:extLst>
          </p:cNvPr>
          <p:cNvGraphicFramePr>
            <a:graphicFrameLocks noGrp="1"/>
          </p:cNvGraphicFramePr>
          <p:nvPr>
            <p:ph sz="quarter" idx="13"/>
            <p:extLst>
              <p:ext uri="{D42A27DB-BD31-4B8C-83A1-F6EECF244321}">
                <p14:modId xmlns:p14="http://schemas.microsoft.com/office/powerpoint/2010/main" val="1765889023"/>
              </p:ext>
              <p:ext uri="{E7BDC344-281C-4309-B0C6-D0EE65EED2A8}">
                <p202:designPr xmlns="" xmlns:p202="http://schemas.microsoft.com/office/powerpoint/2020/02/main">
                  <p202:designTagLst>
                    <p202:designTag name="ARCH:1:CLS" val="InformationBlock"/>
                    <p202:designTag name="ARCH:1:VSVAR" val="VisualTitledTextBox"/>
                  </p202:designTagLst>
                </p202:designPr>
              </p:ext>
            </p:extLst>
          </p:nvPr>
        </p:nvGraphicFramePr>
        <p:xfrm>
          <a:off x="612647" y="2333860"/>
          <a:ext cx="8467558" cy="3689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6C67DB6A-1C9C-478B-81C3-BA1C4E012277}"/>
              </a:ext>
            </a:extLst>
          </p:cNvPr>
          <p:cNvPicPr/>
          <p:nvPr/>
        </p:nvPicPr>
        <p:blipFill>
          <a:blip r:embed="rId8">
            <a:extLst>
              <a:ext uri="{28A0092B-C50C-407E-A947-70E740481C1C}">
                <a14:useLocalDpi xmlns:a14="http://schemas.microsoft.com/office/drawing/2010/main" val="0"/>
              </a:ext>
            </a:extLst>
          </a:blip>
          <a:stretch>
            <a:fillRect/>
          </a:stretch>
        </p:blipFill>
        <p:spPr>
          <a:xfrm>
            <a:off x="208861" y="440683"/>
            <a:ext cx="6572885" cy="810895"/>
          </a:xfrm>
          <a:prstGeom prst="rect">
            <a:avLst/>
          </a:prstGeom>
        </p:spPr>
      </p:pic>
    </p:spTree>
    <p:extLst>
      <p:ext uri="{BB962C8B-B14F-4D97-AF65-F5344CB8AC3E}">
        <p14:creationId xmlns:p14="http://schemas.microsoft.com/office/powerpoint/2010/main" val="29277878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8D19-7400-621B-E7EF-4604B7562322}"/>
              </a:ext>
            </a:extLst>
          </p:cNvPr>
          <p:cNvSpPr>
            <a:spLocks noGrp="1"/>
          </p:cNvSpPr>
          <p:nvPr>
            <p:ph type="title"/>
          </p:nvPr>
        </p:nvSpPr>
        <p:spPr>
          <a:xfrm>
            <a:off x="493894" y="1205450"/>
            <a:ext cx="6858000" cy="932688"/>
          </a:xfrm>
        </p:spPr>
        <p:txBody>
          <a:bodyPr vert="horz" lIns="91440" tIns="45720" rIns="91440" bIns="45720" rtlCol="0" anchor="b">
            <a:normAutofit/>
          </a:bodyPr>
          <a:lstStyle/>
          <a:p>
            <a:r>
              <a:rPr lang="es" sz="1600" dirty="0"/>
              <a:t>Compromisos asumidos por AVICAM</a:t>
            </a:r>
          </a:p>
        </p:txBody>
      </p:sp>
      <p:sp>
        <p:nvSpPr>
          <p:cNvPr id="5" name="TextBox 4">
            <a:extLst>
              <a:ext uri="{FF2B5EF4-FFF2-40B4-BE49-F238E27FC236}">
                <a16:creationId xmlns:a16="http://schemas.microsoft.com/office/drawing/2014/main" id="{A0E02C7F-A5F0-4899-95A9-5F88ADA9F1B0}"/>
              </a:ext>
            </a:extLst>
          </p:cNvPr>
          <p:cNvSpPr txBox="1"/>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493894" y="2687030"/>
            <a:ext cx="6858000" cy="405815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Contratación y </a:t>
            </a:r>
            <a:r>
              <a:rPr lang="en-US" sz="1400" b="1" dirty="0" err="1"/>
              <a:t>Mantenimiento</a:t>
            </a:r>
            <a:r>
              <a:rPr lang="en-US" sz="1400" b="1" dirty="0"/>
              <a:t> de Personal</a:t>
            </a:r>
          </a:p>
          <a:p>
            <a:pPr marL="0" lvl="1" indent="0">
              <a:spcBef>
                <a:spcPts val="1000"/>
              </a:spcBef>
              <a:spcAft>
                <a:spcPts val="600"/>
              </a:spcAft>
              <a:buFont typeface="Arial" panose="020B0604020202020204" pitchFamily="34" charset="0"/>
              <a:buNone/>
            </a:pPr>
            <a:r>
              <a:rPr lang="en-US" sz="1400" dirty="0"/>
              <a:t>AVICAM </a:t>
            </a:r>
            <a:r>
              <a:rPr lang="en-US" sz="1400" dirty="0" err="1"/>
              <a:t>asegura</a:t>
            </a:r>
            <a:r>
              <a:rPr lang="en-US" sz="1400" dirty="0"/>
              <a:t> la </a:t>
            </a:r>
            <a:r>
              <a:rPr lang="en-US" sz="1400" dirty="0" err="1"/>
              <a:t>disponibilidad</a:t>
            </a:r>
            <a:r>
              <a:rPr lang="en-US" sz="1400" dirty="0"/>
              <a:t> de </a:t>
            </a:r>
            <a:r>
              <a:rPr lang="en-US" sz="1400" dirty="0" err="1"/>
              <a:t>técnicos</a:t>
            </a:r>
            <a:r>
              <a:rPr lang="en-US" sz="1400" dirty="0"/>
              <a:t> </a:t>
            </a:r>
            <a:r>
              <a:rPr lang="en-US" sz="1400" dirty="0" err="1"/>
              <a:t>especializados</a:t>
            </a:r>
            <a:r>
              <a:rPr lang="en-US" sz="1400" dirty="0"/>
              <a:t>.</a:t>
            </a:r>
          </a:p>
          <a:p>
            <a:pPr marL="0" lvl="1" indent="0">
              <a:spcBef>
                <a:spcPts val="1000"/>
              </a:spcBef>
              <a:spcAft>
                <a:spcPts val="600"/>
              </a:spcAft>
              <a:buFont typeface="Arial" panose="020B0604020202020204" pitchFamily="34" charset="0"/>
              <a:buNone/>
            </a:pPr>
            <a:r>
              <a:rPr lang="en-US" sz="1400" b="1" dirty="0" err="1"/>
              <a:t>Mantenimiento</a:t>
            </a:r>
            <a:r>
              <a:rPr lang="en-US" sz="1400" b="1" dirty="0"/>
              <a:t> de Instalaciones</a:t>
            </a:r>
          </a:p>
          <a:p>
            <a:pPr marL="0" lvl="1" indent="0">
              <a:spcBef>
                <a:spcPts val="1000"/>
              </a:spcBef>
              <a:spcAft>
                <a:spcPts val="600"/>
              </a:spcAft>
              <a:buFont typeface="Arial" panose="020B0604020202020204" pitchFamily="34" charset="0"/>
              <a:buNone/>
            </a:pPr>
            <a:r>
              <a:rPr lang="en-US" sz="1400" dirty="0"/>
              <a:t>Se </a:t>
            </a:r>
            <a:r>
              <a:rPr lang="en-US" sz="1400" dirty="0" err="1"/>
              <a:t>destina</a:t>
            </a:r>
            <a:r>
              <a:rPr lang="en-US" sz="1400" dirty="0"/>
              <a:t> un </a:t>
            </a:r>
            <a:r>
              <a:rPr lang="en-US" sz="1400" dirty="0" err="1"/>
              <a:t>presupuesto</a:t>
            </a:r>
            <a:r>
              <a:rPr lang="en-US" sz="1400" dirty="0"/>
              <a:t> </a:t>
            </a:r>
            <a:r>
              <a:rPr lang="en-US" sz="1400" dirty="0" err="1"/>
              <a:t>anual</a:t>
            </a:r>
            <a:r>
              <a:rPr lang="en-US" sz="1400" dirty="0"/>
              <a:t> para </a:t>
            </a:r>
            <a:r>
              <a:rPr lang="en-US" sz="1400" dirty="0" err="1"/>
              <a:t>asegurar</a:t>
            </a:r>
            <a:r>
              <a:rPr lang="en-US" sz="1400" dirty="0"/>
              <a:t> la </a:t>
            </a:r>
            <a:r>
              <a:rPr lang="en-US" sz="1400" dirty="0" err="1"/>
              <a:t>operatividad</a:t>
            </a:r>
            <a:r>
              <a:rPr lang="en-US" sz="1400" dirty="0"/>
              <a:t> del </a:t>
            </a:r>
            <a:r>
              <a:rPr lang="en-US" sz="1400" dirty="0" err="1"/>
              <a:t>edificio</a:t>
            </a:r>
            <a:r>
              <a:rPr lang="en-US" sz="1400" dirty="0"/>
              <a:t>.</a:t>
            </a:r>
          </a:p>
          <a:p>
            <a:pPr marL="0" indent="0">
              <a:spcBef>
                <a:spcPts val="2500"/>
              </a:spcBef>
              <a:spcAft>
                <a:spcPts val="600"/>
              </a:spcAft>
              <a:buFont typeface="Arial" panose="020B0604020202020204" pitchFamily="34" charset="0"/>
              <a:buNone/>
            </a:pPr>
            <a:r>
              <a:rPr lang="en-US" sz="1400" b="1" dirty="0" err="1"/>
              <a:t>Suministro</a:t>
            </a:r>
            <a:r>
              <a:rPr lang="en-US" sz="1400" b="1" dirty="0"/>
              <a:t> de Material Fungible</a:t>
            </a:r>
          </a:p>
          <a:p>
            <a:pPr marL="0" lvl="1" indent="0">
              <a:spcBef>
                <a:spcPts val="1000"/>
              </a:spcBef>
              <a:spcAft>
                <a:spcPts val="600"/>
              </a:spcAft>
              <a:buFont typeface="Arial" panose="020B0604020202020204" pitchFamily="34" charset="0"/>
              <a:buNone/>
            </a:pPr>
            <a:r>
              <a:rPr lang="en-US" sz="1400" dirty="0"/>
              <a:t>Material de </a:t>
            </a:r>
            <a:r>
              <a:rPr lang="en-US" sz="1400" dirty="0" err="1"/>
              <a:t>laboratorio</a:t>
            </a:r>
            <a:r>
              <a:rPr lang="en-US" sz="1400" dirty="0"/>
              <a:t> </a:t>
            </a:r>
            <a:r>
              <a:rPr lang="en-US" sz="1400" dirty="0" err="1"/>
              <a:t>esencial</a:t>
            </a:r>
            <a:r>
              <a:rPr lang="en-US" sz="1400" dirty="0"/>
              <a:t> para </a:t>
            </a:r>
            <a:r>
              <a:rPr lang="en-US" sz="1400" dirty="0" err="1"/>
              <a:t>análisis</a:t>
            </a:r>
            <a:r>
              <a:rPr lang="en-US" sz="1400" dirty="0"/>
              <a:t> y </a:t>
            </a:r>
            <a:r>
              <a:rPr lang="en-US" sz="1400" dirty="0" err="1"/>
              <a:t>ensayos</a:t>
            </a:r>
            <a:r>
              <a:rPr lang="en-US" sz="1400" dirty="0"/>
              <a:t>.</a:t>
            </a:r>
          </a:p>
          <a:p>
            <a:pPr marL="0" indent="0">
              <a:spcBef>
                <a:spcPts val="2500"/>
              </a:spcBef>
              <a:spcAft>
                <a:spcPts val="600"/>
              </a:spcAft>
              <a:buFont typeface="Arial" panose="020B0604020202020204" pitchFamily="34" charset="0"/>
              <a:buNone/>
            </a:pPr>
            <a:r>
              <a:rPr lang="en-US" sz="1400" b="1" dirty="0" err="1"/>
              <a:t>Renovación</a:t>
            </a:r>
            <a:r>
              <a:rPr lang="en-US" sz="1400" b="1" dirty="0"/>
              <a:t> y </a:t>
            </a:r>
            <a:r>
              <a:rPr lang="en-US" sz="1400" b="1" dirty="0" err="1"/>
              <a:t>Mantenimiento</a:t>
            </a:r>
            <a:r>
              <a:rPr lang="en-US" sz="1400" b="1" dirty="0"/>
              <a:t> de </a:t>
            </a:r>
            <a:r>
              <a:rPr lang="en-US" sz="1400" b="1" dirty="0" err="1"/>
              <a:t>Equipos</a:t>
            </a:r>
            <a:endParaRPr lang="en-US" sz="1400" b="1" dirty="0"/>
          </a:p>
          <a:p>
            <a:pPr marL="0" lvl="1" indent="0">
              <a:spcBef>
                <a:spcPts val="1000"/>
              </a:spcBef>
              <a:spcAft>
                <a:spcPts val="600"/>
              </a:spcAft>
              <a:buFont typeface="Arial" panose="020B0604020202020204" pitchFamily="34" charset="0"/>
              <a:buNone/>
            </a:pPr>
            <a:r>
              <a:rPr lang="en-US" sz="1400" dirty="0" err="1"/>
              <a:t>Equipos</a:t>
            </a:r>
            <a:r>
              <a:rPr lang="en-US" sz="1400" dirty="0"/>
              <a:t> de </a:t>
            </a:r>
            <a:r>
              <a:rPr lang="en-US" sz="1400" dirty="0" err="1"/>
              <a:t>laboratorio</a:t>
            </a:r>
            <a:r>
              <a:rPr lang="en-US" sz="1400" dirty="0"/>
              <a:t> se </a:t>
            </a:r>
            <a:r>
              <a:rPr lang="en-US" sz="1400" dirty="0" err="1"/>
              <a:t>deben</a:t>
            </a:r>
            <a:r>
              <a:rPr lang="en-US" sz="1400" dirty="0"/>
              <a:t> </a:t>
            </a:r>
            <a:r>
              <a:rPr lang="en-US" sz="1400" dirty="0" err="1"/>
              <a:t>tener</a:t>
            </a:r>
            <a:r>
              <a:rPr lang="en-US" sz="1400" dirty="0"/>
              <a:t> un </a:t>
            </a:r>
            <a:r>
              <a:rPr lang="en-US" sz="1400" dirty="0" err="1"/>
              <a:t>mantenimiento</a:t>
            </a:r>
            <a:r>
              <a:rPr lang="en-US" sz="1400" dirty="0"/>
              <a:t> para </a:t>
            </a:r>
            <a:r>
              <a:rPr lang="en-US" sz="1400" dirty="0" err="1"/>
              <a:t>mantener</a:t>
            </a:r>
            <a:r>
              <a:rPr lang="en-US" sz="1400" dirty="0"/>
              <a:t> </a:t>
            </a:r>
            <a:r>
              <a:rPr lang="en-US" sz="1400" dirty="0" err="1"/>
              <a:t>tecnología</a:t>
            </a:r>
            <a:r>
              <a:rPr lang="en-US" sz="1400" dirty="0"/>
              <a:t> </a:t>
            </a:r>
            <a:r>
              <a:rPr lang="en-US" sz="1400" dirty="0" err="1"/>
              <a:t>actualizada</a:t>
            </a:r>
            <a:r>
              <a:rPr lang="en-US" sz="1400" dirty="0"/>
              <a:t>.</a:t>
            </a:r>
          </a:p>
        </p:txBody>
      </p:sp>
      <p:pic>
        <p:nvPicPr>
          <p:cNvPr id="4" name="Content Placeholder 3" descr="Vasos azules">
            <a:extLst>
              <a:ext uri="{FF2B5EF4-FFF2-40B4-BE49-F238E27FC236}">
                <a16:creationId xmlns:a16="http://schemas.microsoft.com/office/drawing/2014/main" id="{7FCA8804-8E1B-4E75-918C-99818E1CDF5B}"/>
              </a:ext>
            </a:extLst>
          </p:cNvPr>
          <p:cNvPicPr>
            <a:picLocks noGrp="1" noChangeAspect="1"/>
          </p:cNvPicPr>
          <p:nvPr>
            <p:ph type="pic" sz="quarter" idx="13"/>
          </p:nvPr>
        </p:nvPicPr>
        <p:blipFill>
          <a:blip r:embed="rId3"/>
          <a:srcRect l="33756" r="26335" b="-1"/>
          <a:stretch>
            <a:fillRect/>
          </a:stretch>
        </p:blipFill>
        <p:spPr>
          <a:xfrm>
            <a:off x="8091732" y="10"/>
            <a:ext cx="4100267" cy="6857990"/>
          </a:xfrm>
        </p:spPr>
      </p:pic>
      <p:pic>
        <p:nvPicPr>
          <p:cNvPr id="7" name="Imagen 6">
            <a:extLst>
              <a:ext uri="{FF2B5EF4-FFF2-40B4-BE49-F238E27FC236}">
                <a16:creationId xmlns:a16="http://schemas.microsoft.com/office/drawing/2014/main" id="{C4DB2FC7-6BFB-40AD-872F-655E73ED1299}"/>
              </a:ext>
            </a:extLst>
          </p:cNvPr>
          <p:cNvPicPr/>
          <p:nvPr/>
        </p:nvPicPr>
        <p:blipFill>
          <a:blip r:embed="rId4">
            <a:extLst>
              <a:ext uri="{28A0092B-C50C-407E-A947-70E740481C1C}">
                <a14:useLocalDpi xmlns:a14="http://schemas.microsoft.com/office/drawing/2010/main" val="0"/>
              </a:ext>
            </a:extLst>
          </a:blip>
          <a:stretch>
            <a:fillRect/>
          </a:stretch>
        </p:blipFill>
        <p:spPr>
          <a:xfrm>
            <a:off x="351365" y="656558"/>
            <a:ext cx="6572885" cy="810895"/>
          </a:xfrm>
          <a:prstGeom prst="rect">
            <a:avLst/>
          </a:prstGeom>
        </p:spPr>
      </p:pic>
    </p:spTree>
    <p:extLst>
      <p:ext uri="{BB962C8B-B14F-4D97-AF65-F5344CB8AC3E}">
        <p14:creationId xmlns:p14="http://schemas.microsoft.com/office/powerpoint/2010/main" val="134947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7673-7874-D453-3B84-987E4BF764AA}"/>
              </a:ext>
            </a:extLst>
          </p:cNvPr>
          <p:cNvSpPr>
            <a:spLocks noGrp="1"/>
          </p:cNvSpPr>
          <p:nvPr>
            <p:ph type="ctrTitle"/>
          </p:nvPr>
        </p:nvSpPr>
        <p:spPr>
          <a:xfrm>
            <a:off x="345572" y="1813543"/>
            <a:ext cx="7772400" cy="566334"/>
          </a:xfrm>
        </p:spPr>
        <p:txBody>
          <a:bodyPr anchor="b">
            <a:normAutofit/>
          </a:bodyPr>
          <a:lstStyle/>
          <a:p>
            <a:r>
              <a:rPr lang="en-US" sz="2000" dirty="0" err="1"/>
              <a:t>Ejecución</a:t>
            </a:r>
            <a:r>
              <a:rPr lang="en-US" sz="2000" dirty="0"/>
              <a:t> de las </a:t>
            </a:r>
            <a:r>
              <a:rPr lang="en-US" sz="2000" dirty="0" err="1"/>
              <a:t>Obras</a:t>
            </a:r>
            <a:r>
              <a:rPr lang="en-US" sz="2000" dirty="0"/>
              <a:t> y </a:t>
            </a:r>
            <a:r>
              <a:rPr lang="en-US" sz="2000" dirty="0" err="1"/>
              <a:t>Situación</a:t>
            </a:r>
            <a:r>
              <a:rPr lang="en-US" sz="2000" dirty="0"/>
              <a:t> Actual</a:t>
            </a:r>
          </a:p>
        </p:txBody>
      </p:sp>
      <p:pic>
        <p:nvPicPr>
          <p:cNvPr id="4" name="Imagen 3">
            <a:extLst>
              <a:ext uri="{FF2B5EF4-FFF2-40B4-BE49-F238E27FC236}">
                <a16:creationId xmlns:a16="http://schemas.microsoft.com/office/drawing/2014/main" id="{15393C35-37A9-4B60-9B22-3ECA7BC7905F}"/>
              </a:ext>
            </a:extLst>
          </p:cNvPr>
          <p:cNvPicPr/>
          <p:nvPr/>
        </p:nvPicPr>
        <p:blipFill>
          <a:blip r:embed="rId3">
            <a:extLst>
              <a:ext uri="{28A0092B-C50C-407E-A947-70E740481C1C}">
                <a14:useLocalDpi xmlns:a14="http://schemas.microsoft.com/office/drawing/2010/main" val="0"/>
              </a:ext>
            </a:extLst>
          </a:blip>
          <a:stretch>
            <a:fillRect/>
          </a:stretch>
        </p:blipFill>
        <p:spPr>
          <a:xfrm>
            <a:off x="434492" y="826617"/>
            <a:ext cx="6572885" cy="810895"/>
          </a:xfrm>
          <a:prstGeom prst="rect">
            <a:avLst/>
          </a:prstGeom>
        </p:spPr>
      </p:pic>
      <p:pic>
        <p:nvPicPr>
          <p:cNvPr id="3" name="Imagen 2">
            <a:extLst>
              <a:ext uri="{FF2B5EF4-FFF2-40B4-BE49-F238E27FC236}">
                <a16:creationId xmlns:a16="http://schemas.microsoft.com/office/drawing/2014/main" id="{1D4E0727-169B-409F-AAC1-D5ABC678786C}"/>
              </a:ext>
            </a:extLst>
          </p:cNvPr>
          <p:cNvPicPr>
            <a:picLocks noChangeAspect="1"/>
          </p:cNvPicPr>
          <p:nvPr/>
        </p:nvPicPr>
        <p:blipFill>
          <a:blip r:embed="rId4"/>
          <a:stretch>
            <a:fillRect/>
          </a:stretch>
        </p:blipFill>
        <p:spPr>
          <a:xfrm>
            <a:off x="627128" y="2555908"/>
            <a:ext cx="10463695" cy="4302092"/>
          </a:xfrm>
          <a:prstGeom prst="rect">
            <a:avLst/>
          </a:prstGeom>
        </p:spPr>
      </p:pic>
    </p:spTree>
    <p:extLst>
      <p:ext uri="{BB962C8B-B14F-4D97-AF65-F5344CB8AC3E}">
        <p14:creationId xmlns:p14="http://schemas.microsoft.com/office/powerpoint/2010/main" val="2088744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D1A1784796CD842B799C4845F680C3E" ma:contentTypeVersion="13" ma:contentTypeDescription="Crear nuevo documento." ma:contentTypeScope="" ma:versionID="89b176f18fb40d5a0c424c34c511d224">
  <xsd:schema xmlns:xsd="http://www.w3.org/2001/XMLSchema" xmlns:xs="http://www.w3.org/2001/XMLSchema" xmlns:p="http://schemas.microsoft.com/office/2006/metadata/properties" xmlns:ns2="170dbcaa-3327-457a-80a4-d094efbfd94f" xmlns:ns3="16d5059f-1a26-43c0-a3ec-217881a2d30b" targetNamespace="http://schemas.microsoft.com/office/2006/metadata/properties" ma:root="true" ma:fieldsID="ccd6ad34500b9b5778954ab668632fb4" ns2:_="" ns3:_="">
    <xsd:import namespace="170dbcaa-3327-457a-80a4-d094efbfd94f"/>
    <xsd:import namespace="16d5059f-1a26-43c0-a3ec-217881a2d3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0dbcaa-3327-457a-80a4-d094efbfd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da883893-bd23-4109-b52d-68fc3a543b2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d5059f-1a26-43c0-a3ec-217881a2d30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cc6b92b-d060-4339-806a-e45173ac7da7}" ma:internalName="TaxCatchAll" ma:showField="CatchAllData" ma:web="16d5059f-1a26-43c0-a3ec-217881a2d3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d5059f-1a26-43c0-a3ec-217881a2d30b" xsi:nil="true"/>
    <lcf76f155ced4ddcb4097134ff3c332f xmlns="170dbcaa-3327-457a-80a4-d094efbfd9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9F339E-8A6F-48F4-BAB0-51A2179ACA1B}"/>
</file>

<file path=customXml/itemProps2.xml><?xml version="1.0" encoding="utf-8"?>
<ds:datastoreItem xmlns:ds="http://schemas.openxmlformats.org/officeDocument/2006/customXml" ds:itemID="{D2CA67E9-B90B-4D5E-9F6B-4261C7363E69}"/>
</file>

<file path=customXml/itemProps3.xml><?xml version="1.0" encoding="utf-8"?>
<ds:datastoreItem xmlns:ds="http://schemas.openxmlformats.org/officeDocument/2006/customXml" ds:itemID="{371F496B-D165-4FFC-ACEC-483109311AB9}"/>
</file>

<file path=docProps/app.xml><?xml version="1.0" encoding="utf-8"?>
<Properties xmlns="http://schemas.openxmlformats.org/officeDocument/2006/extended-properties" xmlns:vt="http://schemas.openxmlformats.org/officeDocument/2006/docPropsVTypes">
  <TotalTime>195</TotalTime>
  <Words>4639</Words>
  <Application>Microsoft Office PowerPoint</Application>
  <PresentationFormat>Panorámica</PresentationFormat>
  <Paragraphs>133</Paragraphs>
  <Slides>17</Slides>
  <Notes>17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Arial</vt:lpstr>
      <vt:lpstr>Calibri</vt:lpstr>
      <vt:lpstr>Neue Haas Grotesk Text Pro</vt:lpstr>
      <vt:lpstr>Segoe UI</vt:lpstr>
      <vt:lpstr>Helena</vt:lpstr>
      <vt:lpstr>Centro Tecnológico del Huevo: Situación del Proyecto y del Sector Avícola</vt:lpstr>
      <vt:lpstr>Contexto General del Proyecto</vt:lpstr>
      <vt:lpstr>Presentación del Centro Tecnológico del Huevo</vt:lpstr>
      <vt:lpstr>Importancia del sector avícola en Castilla-La Mancha</vt:lpstr>
      <vt:lpstr>  Objetivos estratégicos del proyecto</vt:lpstr>
      <vt:lpstr>Localización y entorno del Centro Tecnológico</vt:lpstr>
      <vt:lpstr>Compromisos de la Consejería de Agricultura</vt:lpstr>
      <vt:lpstr>Compromisos asumidos por AVICAM</vt:lpstr>
      <vt:lpstr>Ejecución de las Obras y Situación Actual</vt:lpstr>
      <vt:lpstr>Trabajos ejecutados según actas de obra</vt:lpstr>
      <vt:lpstr>Trabajos ejecutados según actas de obra</vt:lpstr>
      <vt:lpstr>Trabajos ejecutados según actas de obra</vt:lpstr>
      <vt:lpstr>Trabajos ejecutados según actas de obra</vt:lpstr>
      <vt:lpstr>Estado general de la obra y grado de avance</vt:lpstr>
      <vt:lpstr>Estado general de la obra y grado de avance</vt:lpstr>
      <vt:lpstr>Retos pendientes y próximos pasos</vt:lpstr>
      <vt:lpstr>MUCHAS GRACIAS POR SU ATENCION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Tecnológico del Huevo: Situación del Proyecto y del Sector Avícola</dc:title>
  <dc:creator>grodriguez@jccm.es</dc:creator>
  <cp:lastModifiedBy>GREGORIO JAIME RODRIGUEZ</cp:lastModifiedBy>
  <cp:revision>14</cp:revision>
  <dcterms:modified xsi:type="dcterms:W3CDTF">2026-05-04T11:15:06Z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0x0101006D1A1784796CD842B799C4845F680C3E</vt:lpwstr>
  </property>
</Properties>
</file>