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0" r:id="rId4"/>
    <p:sldMasterId id="2147483732" r:id="rId5"/>
    <p:sldMasterId id="2147483744" r:id="rId6"/>
    <p:sldMasterId id="2147483756" r:id="rId7"/>
    <p:sldMasterId id="2147483768" r:id="rId8"/>
    <p:sldMasterId id="2147483660" r:id="rId9"/>
    <p:sldMasterId id="2147483672" r:id="rId10"/>
    <p:sldMasterId id="2147483684" r:id="rId11"/>
    <p:sldMasterId id="2147483696" r:id="rId12"/>
    <p:sldMasterId id="2147483790" r:id="rId13"/>
    <p:sldMasterId id="2147483708" r:id="rId14"/>
  </p:sldMasterIdLst>
  <p:notesMasterIdLst>
    <p:notesMasterId r:id="rId25"/>
  </p:notesMasterIdLst>
  <p:sldIdLst>
    <p:sldId id="266" r:id="rId15"/>
    <p:sldId id="257" r:id="rId16"/>
    <p:sldId id="270" r:id="rId17"/>
    <p:sldId id="271" r:id="rId18"/>
    <p:sldId id="273" r:id="rId19"/>
    <p:sldId id="259" r:id="rId20"/>
    <p:sldId id="258" r:id="rId21"/>
    <p:sldId id="274" r:id="rId22"/>
    <p:sldId id="276" r:id="rId23"/>
    <p:sldId id="269" r:id="rId24"/>
  </p:sldIdLst>
  <p:sldSz cx="14630400" cy="8229600"/>
  <p:notesSz cx="8229600" cy="14630400"/>
  <p:embeddedFontLst>
    <p:embeddedFont>
      <p:font typeface="Aptos Narrow" panose="020B0004020202020204" pitchFamily="34" charset="0"/>
      <p:regular r:id="rId26"/>
      <p:bold r:id="rId27"/>
      <p:italic r:id="rId28"/>
      <p:boldItalic r:id="rId29"/>
    </p:embeddedFont>
    <p:embeddedFont>
      <p:font typeface="Gilda Display" panose="020B0604020202020204" charset="0"/>
      <p:regular r:id="rId30"/>
    </p:embeddedFont>
    <p:embeddedFont>
      <p:font typeface="Inter" panose="020B0604020202020204" charset="0"/>
      <p:regular r:id="rId31"/>
    </p:embeddedFont>
    <p:embeddedFont>
      <p:font typeface="Segoe UI Light" panose="020B0502040204020203" pitchFamily="34" charset="0"/>
      <p:regular r:id="rId32"/>
      <p:italic r:id="rId3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C56"/>
    <a:srgbClr val="001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F421CA-90C9-2842-CD29-C2D521C916E5}" v="5" dt="2026-05-05T16:57:37.333"/>
    <p1510:client id="{E1069705-8FD6-9A60-4B69-7CA3B6DE0951}" v="12" dt="2026-05-05T18:05:01.784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447" autoAdjust="0"/>
  </p:normalViewPr>
  <p:slideViewPr>
    <p:cSldViewPr snapToGrid="0" snapToObjects="1">
      <p:cViewPr varScale="1">
        <p:scale>
          <a:sx n="83" d="100"/>
          <a:sy n="83" d="100"/>
        </p:scale>
        <p:origin x="9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font" Target="fonts/font1.fntdata"/><Relationship Id="rId39" Type="http://schemas.microsoft.com/office/2015/10/relationships/revisionInfo" Target="revisionInfo.xml"/><Relationship Id="rId21" Type="http://schemas.openxmlformats.org/officeDocument/2006/relationships/slide" Target="slides/slide7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Rodríguez" userId="S::gloria.rodriguez@fresnoconsulting.es::1ab8f189-25aa-429d-b345-2140f3d257da" providerId="AD" clId="Web-{E1069705-8FD6-9A60-4B69-7CA3B6DE0951}"/>
    <pc:docChg chg="modSld">
      <pc:chgData name="Gloria Rodríguez" userId="S::gloria.rodriguez@fresnoconsulting.es::1ab8f189-25aa-429d-b345-2140f3d257da" providerId="AD" clId="Web-{E1069705-8FD6-9A60-4B69-7CA3B6DE0951}" dt="2026-05-05T18:05:01.128" v="9"/>
      <pc:docMkLst>
        <pc:docMk/>
      </pc:docMkLst>
      <pc:sldChg chg="modSp">
        <pc:chgData name="Gloria Rodríguez" userId="S::gloria.rodriguez@fresnoconsulting.es::1ab8f189-25aa-429d-b345-2140f3d257da" providerId="AD" clId="Web-{E1069705-8FD6-9A60-4B69-7CA3B6DE0951}" dt="2026-05-05T18:05:01.128" v="9"/>
        <pc:sldMkLst>
          <pc:docMk/>
          <pc:sldMk cId="2872890967" sldId="271"/>
        </pc:sldMkLst>
        <pc:graphicFrameChg chg="mod modGraphic">
          <ac:chgData name="Gloria Rodríguez" userId="S::gloria.rodriguez@fresnoconsulting.es::1ab8f189-25aa-429d-b345-2140f3d257da" providerId="AD" clId="Web-{E1069705-8FD6-9A60-4B69-7CA3B6DE0951}" dt="2026-05-05T18:05:01.128" v="9"/>
          <ac:graphicFrameMkLst>
            <pc:docMk/>
            <pc:sldMk cId="2872890967" sldId="271"/>
            <ac:graphicFrameMk id="4" creationId="{417BAA18-F7B7-3429-D65E-799592C175C1}"/>
          </ac:graphicFrameMkLst>
        </pc:graphicFrameChg>
      </pc:sldChg>
    </pc:docChg>
  </pc:docChgLst>
  <pc:docChgLst>
    <pc:chgData name="Gloria Rodríguez" userId="S::gloria.rodriguez@fresnoconsulting.es::1ab8f189-25aa-429d-b345-2140f3d257da" providerId="AD" clId="Web-{2DF421CA-90C9-2842-CD29-C2D521C916E5}"/>
    <pc:docChg chg="modSld">
      <pc:chgData name="Gloria Rodríguez" userId="S::gloria.rodriguez@fresnoconsulting.es::1ab8f189-25aa-429d-b345-2140f3d257da" providerId="AD" clId="Web-{2DF421CA-90C9-2842-CD29-C2D521C916E5}" dt="2026-05-05T16:57:36.896" v="1" actId="20577"/>
      <pc:docMkLst>
        <pc:docMk/>
      </pc:docMkLst>
      <pc:sldChg chg="modSp">
        <pc:chgData name="Gloria Rodríguez" userId="S::gloria.rodriguez@fresnoconsulting.es::1ab8f189-25aa-429d-b345-2140f3d257da" providerId="AD" clId="Web-{2DF421CA-90C9-2842-CD29-C2D521C916E5}" dt="2026-05-05T16:57:36.896" v="1" actId="20577"/>
        <pc:sldMkLst>
          <pc:docMk/>
          <pc:sldMk cId="0" sldId="274"/>
        </pc:sldMkLst>
        <pc:spChg chg="mod">
          <ac:chgData name="Gloria Rodríguez" userId="S::gloria.rodriguez@fresnoconsulting.es::1ab8f189-25aa-429d-b345-2140f3d257da" providerId="AD" clId="Web-{2DF421CA-90C9-2842-CD29-C2D521C916E5}" dt="2026-05-05T16:57:36.896" v="1" actId="20577"/>
          <ac:spMkLst>
            <pc:docMk/>
            <pc:sldMk cId="0" sldId="274"/>
            <ac:spMk id="10" creationId="{2BC3C98B-304C-4D65-3CDA-1AB3E14DD80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Hoja1!$E$3</c:f>
              <c:strCache>
                <c:ptCount val="1"/>
                <c:pt idx="0">
                  <c:v>Programado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Hoja1!$C$4:$C$18</c:f>
              <c:strCache>
                <c:ptCount val="15"/>
                <c:pt idx="0">
                  <c:v>1.1. I+D+i</c:v>
                </c:pt>
                <c:pt idx="1">
                  <c:v>1.2. Digitalización</c:v>
                </c:pt>
                <c:pt idx="2">
                  <c:v>1.3. PYMES</c:v>
                </c:pt>
                <c:pt idx="3">
                  <c:v>1.4. Capacidades</c:v>
                </c:pt>
                <c:pt idx="4">
                  <c:v>1.6. STEP</c:v>
                </c:pt>
                <c:pt idx="5">
                  <c:v>2.1. Eficiencia energética</c:v>
                </c:pt>
                <c:pt idx="6">
                  <c:v>2.2. Energías renovables</c:v>
                </c:pt>
                <c:pt idx="7">
                  <c:v>2.4. Riesgos</c:v>
                </c:pt>
                <c:pt idx="8">
                  <c:v>2.5. Agua</c:v>
                </c:pt>
                <c:pt idx="9">
                  <c:v>2.6. Economía circular</c:v>
                </c:pt>
                <c:pt idx="10">
                  <c:v>2.9. STEP</c:v>
                </c:pt>
                <c:pt idx="11">
                  <c:v>2.10. RESTORE</c:v>
                </c:pt>
                <c:pt idx="12">
                  <c:v>4.2. Educación</c:v>
                </c:pt>
                <c:pt idx="13">
                  <c:v>4.5. Sanidad</c:v>
                </c:pt>
                <c:pt idx="14">
                  <c:v>4.7. Vivienda</c:v>
                </c:pt>
              </c:strCache>
            </c:strRef>
          </c:cat>
          <c:val>
            <c:numRef>
              <c:f>Hoja1!$E$4:$E$18</c:f>
              <c:numCache>
                <c:formatCode>0.00%</c:formatCode>
                <c:ptCount val="15"/>
                <c:pt idx="0">
                  <c:v>8.3750944435942637E-2</c:v>
                </c:pt>
                <c:pt idx="1">
                  <c:v>3.3473182538868919E-2</c:v>
                </c:pt>
                <c:pt idx="2">
                  <c:v>2.7194416228926661E-2</c:v>
                </c:pt>
                <c:pt idx="3">
                  <c:v>2.5443453719545708E-3</c:v>
                </c:pt>
                <c:pt idx="4">
                  <c:v>5.8519943554955128E-2</c:v>
                </c:pt>
                <c:pt idx="5">
                  <c:v>0.15830728877178352</c:v>
                </c:pt>
                <c:pt idx="6">
                  <c:v>0.10470783310471568</c:v>
                </c:pt>
                <c:pt idx="7">
                  <c:v>3.0838738080775377E-2</c:v>
                </c:pt>
                <c:pt idx="8">
                  <c:v>8.2773916187280513E-2</c:v>
                </c:pt>
                <c:pt idx="9">
                  <c:v>2.4694144007505088E-2</c:v>
                </c:pt>
                <c:pt idx="10">
                  <c:v>1.7810417603681995E-2</c:v>
                </c:pt>
                <c:pt idx="11">
                  <c:v>4.4798428902999583E-3</c:v>
                </c:pt>
                <c:pt idx="12">
                  <c:v>0.10293530854048009</c:v>
                </c:pt>
                <c:pt idx="13">
                  <c:v>0.18041928097945217</c:v>
                </c:pt>
                <c:pt idx="14">
                  <c:v>8.7550397703377705E-2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F-4B4E-BADD-9693CFE25104}"/>
            </c:ext>
          </c:extLst>
        </c:ser>
        <c:ser>
          <c:idx val="1"/>
          <c:order val="1"/>
          <c:tx>
            <c:strRef>
              <c:f>Hoja1!$H$3</c:f>
              <c:strCache>
                <c:ptCount val="1"/>
                <c:pt idx="0">
                  <c:v>Gasto seleccionado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Hoja1!$C$4:$C$18</c:f>
              <c:strCache>
                <c:ptCount val="15"/>
                <c:pt idx="0">
                  <c:v>1.1. I+D+i</c:v>
                </c:pt>
                <c:pt idx="1">
                  <c:v>1.2. Digitalización</c:v>
                </c:pt>
                <c:pt idx="2">
                  <c:v>1.3. PYMES</c:v>
                </c:pt>
                <c:pt idx="3">
                  <c:v>1.4. Capacidades</c:v>
                </c:pt>
                <c:pt idx="4">
                  <c:v>1.6. STEP</c:v>
                </c:pt>
                <c:pt idx="5">
                  <c:v>2.1. Eficiencia energética</c:v>
                </c:pt>
                <c:pt idx="6">
                  <c:v>2.2. Energías renovables</c:v>
                </c:pt>
                <c:pt idx="7">
                  <c:v>2.4. Riesgos</c:v>
                </c:pt>
                <c:pt idx="8">
                  <c:v>2.5. Agua</c:v>
                </c:pt>
                <c:pt idx="9">
                  <c:v>2.6. Economía circular</c:v>
                </c:pt>
                <c:pt idx="10">
                  <c:v>2.9. STEP</c:v>
                </c:pt>
                <c:pt idx="11">
                  <c:v>2.10. RESTORE</c:v>
                </c:pt>
                <c:pt idx="12">
                  <c:v>4.2. Educación</c:v>
                </c:pt>
                <c:pt idx="13">
                  <c:v>4.5. Sanidad</c:v>
                </c:pt>
                <c:pt idx="14">
                  <c:v>4.7. Vivienda</c:v>
                </c:pt>
              </c:strCache>
            </c:strRef>
          </c:cat>
          <c:val>
            <c:numRef>
              <c:f>Hoja1!$H$4:$H$18</c:f>
              <c:numCache>
                <c:formatCode>0.00%</c:formatCode>
                <c:ptCount val="15"/>
                <c:pt idx="0">
                  <c:v>4.447847960972641E-2</c:v>
                </c:pt>
                <c:pt idx="1">
                  <c:v>2.5289263832938162E-2</c:v>
                </c:pt>
                <c:pt idx="2">
                  <c:v>1.6479670461550161E-2</c:v>
                </c:pt>
                <c:pt idx="3">
                  <c:v>5.0873386787784851E-4</c:v>
                </c:pt>
                <c:pt idx="4">
                  <c:v>0</c:v>
                </c:pt>
                <c:pt idx="5">
                  <c:v>5.2814827388050052E-2</c:v>
                </c:pt>
                <c:pt idx="6">
                  <c:v>7.403755455950998E-3</c:v>
                </c:pt>
                <c:pt idx="7">
                  <c:v>6.5303424696799084E-3</c:v>
                </c:pt>
                <c:pt idx="8">
                  <c:v>3.2705843353809813E-2</c:v>
                </c:pt>
                <c:pt idx="9">
                  <c:v>3.6159280081626784E-2</c:v>
                </c:pt>
                <c:pt idx="10">
                  <c:v>0</c:v>
                </c:pt>
                <c:pt idx="11">
                  <c:v>2.3939716471966048E-3</c:v>
                </c:pt>
                <c:pt idx="12">
                  <c:v>3.0849024479979014E-2</c:v>
                </c:pt>
                <c:pt idx="13">
                  <c:v>0.22499496643903671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5F-4B4E-BADD-9693CFE25104}"/>
            </c:ext>
          </c:extLst>
        </c:ser>
        <c:ser>
          <c:idx val="2"/>
          <c:order val="2"/>
          <c:tx>
            <c:strRef>
              <c:f>Hoja1!$J$3</c:f>
              <c:strCache>
                <c:ptCount val="1"/>
                <c:pt idx="0">
                  <c:v>Gasto potencial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Hoja1!$C$4:$C$18</c:f>
              <c:strCache>
                <c:ptCount val="15"/>
                <c:pt idx="0">
                  <c:v>1.1. I+D+i</c:v>
                </c:pt>
                <c:pt idx="1">
                  <c:v>1.2. Digitalización</c:v>
                </c:pt>
                <c:pt idx="2">
                  <c:v>1.3. PYMES</c:v>
                </c:pt>
                <c:pt idx="3">
                  <c:v>1.4. Capacidades</c:v>
                </c:pt>
                <c:pt idx="4">
                  <c:v>1.6. STEP</c:v>
                </c:pt>
                <c:pt idx="5">
                  <c:v>2.1. Eficiencia energética</c:v>
                </c:pt>
                <c:pt idx="6">
                  <c:v>2.2. Energías renovables</c:v>
                </c:pt>
                <c:pt idx="7">
                  <c:v>2.4. Riesgos</c:v>
                </c:pt>
                <c:pt idx="8">
                  <c:v>2.5. Agua</c:v>
                </c:pt>
                <c:pt idx="9">
                  <c:v>2.6. Economía circular</c:v>
                </c:pt>
                <c:pt idx="10">
                  <c:v>2.9. STEP</c:v>
                </c:pt>
                <c:pt idx="11">
                  <c:v>2.10. RESTORE</c:v>
                </c:pt>
                <c:pt idx="12">
                  <c:v>4.2. Educación</c:v>
                </c:pt>
                <c:pt idx="13">
                  <c:v>4.5. Sanidad</c:v>
                </c:pt>
                <c:pt idx="14">
                  <c:v>4.7. Vivienda</c:v>
                </c:pt>
              </c:strCache>
            </c:strRef>
          </c:cat>
          <c:val>
            <c:numRef>
              <c:f>Hoja1!$J$4:$J$18</c:f>
              <c:numCache>
                <c:formatCode>0.00%</c:formatCode>
                <c:ptCount val="15"/>
                <c:pt idx="0">
                  <c:v>2.5491322944321573E-2</c:v>
                </c:pt>
                <c:pt idx="1">
                  <c:v>3.0478713210643803E-4</c:v>
                </c:pt>
                <c:pt idx="2">
                  <c:v>1.5764515342087681E-3</c:v>
                </c:pt>
                <c:pt idx="3">
                  <c:v>6.360863429886427E-4</c:v>
                </c:pt>
                <c:pt idx="4">
                  <c:v>0</c:v>
                </c:pt>
                <c:pt idx="5">
                  <c:v>5.5246750096441194E-4</c:v>
                </c:pt>
                <c:pt idx="6">
                  <c:v>1.5219919358730847E-2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3.4356573527234459E-3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5F-4B4E-BADD-9693CFE25104}"/>
            </c:ext>
          </c:extLst>
        </c:ser>
        <c:ser>
          <c:idx val="3"/>
          <c:order val="3"/>
          <c:tx>
            <c:strRef>
              <c:f>Hoja1!$L$3</c:f>
              <c:strCache>
                <c:ptCount val="1"/>
                <c:pt idx="0">
                  <c:v>Certificado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Hoja1!$C$4:$C$18</c:f>
              <c:strCache>
                <c:ptCount val="15"/>
                <c:pt idx="0">
                  <c:v>1.1. I+D+i</c:v>
                </c:pt>
                <c:pt idx="1">
                  <c:v>1.2. Digitalización</c:v>
                </c:pt>
                <c:pt idx="2">
                  <c:v>1.3. PYMES</c:v>
                </c:pt>
                <c:pt idx="3">
                  <c:v>1.4. Capacidades</c:v>
                </c:pt>
                <c:pt idx="4">
                  <c:v>1.6. STEP</c:v>
                </c:pt>
                <c:pt idx="5">
                  <c:v>2.1. Eficiencia energética</c:v>
                </c:pt>
                <c:pt idx="6">
                  <c:v>2.2. Energías renovables</c:v>
                </c:pt>
                <c:pt idx="7">
                  <c:v>2.4. Riesgos</c:v>
                </c:pt>
                <c:pt idx="8">
                  <c:v>2.5. Agua</c:v>
                </c:pt>
                <c:pt idx="9">
                  <c:v>2.6. Economía circular</c:v>
                </c:pt>
                <c:pt idx="10">
                  <c:v>2.9. STEP</c:v>
                </c:pt>
                <c:pt idx="11">
                  <c:v>2.10. RESTORE</c:v>
                </c:pt>
                <c:pt idx="12">
                  <c:v>4.2. Educación</c:v>
                </c:pt>
                <c:pt idx="13">
                  <c:v>4.5. Sanidad</c:v>
                </c:pt>
                <c:pt idx="14">
                  <c:v>4.7. Vivienda</c:v>
                </c:pt>
              </c:strCache>
            </c:strRef>
          </c:cat>
          <c:val>
            <c:numRef>
              <c:f>Hoja1!$L$4:$L$18</c:f>
              <c:numCache>
                <c:formatCode>0.00%</c:formatCode>
                <c:ptCount val="15"/>
                <c:pt idx="0">
                  <c:v>0</c:v>
                </c:pt>
                <c:pt idx="1">
                  <c:v>1.6087744907188194E-3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2.4606510646466078E-3</c:v>
                </c:pt>
                <c:pt idx="6">
                  <c:v>0</c:v>
                </c:pt>
                <c:pt idx="7">
                  <c:v>3.2224973769777386E-5</c:v>
                </c:pt>
                <c:pt idx="8">
                  <c:v>2.7700545425003785E-3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0.12444868719303336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5F-4B4E-BADD-9693CFE25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-13"/>
        <c:axId val="849499439"/>
        <c:axId val="849499919"/>
      </c:barChart>
      <c:catAx>
        <c:axId val="849499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49499919"/>
        <c:crosses val="autoZero"/>
        <c:auto val="1"/>
        <c:lblAlgn val="ctr"/>
        <c:lblOffset val="100"/>
        <c:noMultiLvlLbl val="0"/>
      </c:catAx>
      <c:valAx>
        <c:axId val="849499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49499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5F831-F5C6-497E-AE85-31EFD882A53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539662-D2DF-45B7-A149-A8D7848B6C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000" b="1" kern="1200" noProof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Compromiso n+3 2025:                        78,8 millones € en ayuda</a:t>
          </a:r>
        </a:p>
      </dgm:t>
    </dgm:pt>
    <dgm:pt modelId="{C7687044-B7F1-4A75-8E05-AFB456961F88}" type="parTrans" cxnId="{99B8361F-17AC-4BA3-BCB0-D0006B010E53}">
      <dgm:prSet/>
      <dgm:spPr/>
      <dgm:t>
        <a:bodyPr/>
        <a:lstStyle/>
        <a:p>
          <a:endParaRPr lang="en-US"/>
        </a:p>
      </dgm:t>
    </dgm:pt>
    <dgm:pt modelId="{E83DB233-5D7A-4C63-A970-A964B02240CA}" type="sibTrans" cxnId="{99B8361F-17AC-4BA3-BCB0-D0006B010E53}">
      <dgm:prSet/>
      <dgm:spPr/>
      <dgm:t>
        <a:bodyPr/>
        <a:lstStyle/>
        <a:p>
          <a:endParaRPr lang="en-US"/>
        </a:p>
      </dgm:t>
    </dgm:pt>
    <dgm:pt modelId="{A8ECADFB-0050-4A82-9EC7-CBA7221AB95A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noProof="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Compromiso n+3 2027*:                                                311,51 millones € en ayuda (dato acumulado)</a:t>
          </a:r>
        </a:p>
      </dgm:t>
    </dgm:pt>
    <dgm:pt modelId="{49DCD819-4058-47B5-9BE5-BE70AB166CA7}" type="parTrans" cxnId="{CE58CE44-9D31-494F-900D-75A5269AC854}">
      <dgm:prSet/>
      <dgm:spPr/>
      <dgm:t>
        <a:bodyPr/>
        <a:lstStyle/>
        <a:p>
          <a:endParaRPr lang="en-US"/>
        </a:p>
      </dgm:t>
    </dgm:pt>
    <dgm:pt modelId="{15DA7404-5E0E-4E89-A048-8D5818E68C5B}" type="sibTrans" cxnId="{CE58CE44-9D31-494F-900D-75A5269AC854}">
      <dgm:prSet/>
      <dgm:spPr/>
      <dgm:t>
        <a:bodyPr/>
        <a:lstStyle/>
        <a:p>
          <a:endParaRPr lang="en-US"/>
        </a:p>
      </dgm:t>
    </dgm:pt>
    <dgm:pt modelId="{00317295-9B69-4FC8-B8BB-6506B0A8DF2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000" b="1" kern="1200" noProof="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Compromiso n+3 2026*:                           176,76 millones € en ayuda (dato acumulado)</a:t>
          </a:r>
        </a:p>
      </dgm:t>
    </dgm:pt>
    <dgm:pt modelId="{21AEE396-6AAE-4ACC-B931-B4E96F1860F3}" type="parTrans" cxnId="{E2B34CE4-4149-4753-BEF1-BDB954FB1B4E}">
      <dgm:prSet/>
      <dgm:spPr/>
      <dgm:t>
        <a:bodyPr/>
        <a:lstStyle/>
        <a:p>
          <a:endParaRPr lang="en-US"/>
        </a:p>
      </dgm:t>
    </dgm:pt>
    <dgm:pt modelId="{A9FBCD4C-6876-4EC3-BC75-C29F41B56476}" type="sibTrans" cxnId="{E2B34CE4-4149-4753-BEF1-BDB954FB1B4E}">
      <dgm:prSet/>
      <dgm:spPr/>
      <dgm:t>
        <a:bodyPr/>
        <a:lstStyle/>
        <a:p>
          <a:endParaRPr lang="en-US"/>
        </a:p>
      </dgm:t>
    </dgm:pt>
    <dgm:pt modelId="{84976108-404B-4985-967A-A5ABEA192D9F}" type="pres">
      <dgm:prSet presAssocID="{C585F831-F5C6-497E-AE85-31EFD882A53F}" presName="root" presStyleCnt="0">
        <dgm:presLayoutVars>
          <dgm:dir/>
          <dgm:resizeHandles val="exact"/>
        </dgm:presLayoutVars>
      </dgm:prSet>
      <dgm:spPr/>
    </dgm:pt>
    <dgm:pt modelId="{66696CAF-9D80-4B41-9AB2-3BF8B89DB90D}" type="pres">
      <dgm:prSet presAssocID="{1E539662-D2DF-45B7-A149-A8D7848B6C5F}" presName="compNode" presStyleCnt="0"/>
      <dgm:spPr/>
    </dgm:pt>
    <dgm:pt modelId="{75CCE981-ABB5-4990-89B4-79BA1D7B11D0}" type="pres">
      <dgm:prSet presAssocID="{1E539662-D2DF-45B7-A149-A8D7848B6C5F}" presName="bgRect" presStyleLbl="bgShp" presStyleIdx="0" presStyleCnt="3"/>
      <dgm:spPr/>
    </dgm:pt>
    <dgm:pt modelId="{5C2D2AAF-A879-4C74-99B9-F1CC3512D406}" type="pres">
      <dgm:prSet presAssocID="{1E539662-D2DF-45B7-A149-A8D7848B6C5F}" presName="iconRect" presStyleLbl="node1" presStyleIdx="0" presStyleCnt="3"/>
      <dgm:spPr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2F008C93-6225-4930-A565-5E5E25C6E38C}" type="pres">
      <dgm:prSet presAssocID="{1E539662-D2DF-45B7-A149-A8D7848B6C5F}" presName="spaceRect" presStyleCnt="0"/>
      <dgm:spPr/>
    </dgm:pt>
    <dgm:pt modelId="{50556EA4-AB21-4390-B982-234CC69C3F1B}" type="pres">
      <dgm:prSet presAssocID="{1E539662-D2DF-45B7-A149-A8D7848B6C5F}" presName="parTx" presStyleLbl="revTx" presStyleIdx="0" presStyleCnt="3">
        <dgm:presLayoutVars>
          <dgm:chMax val="0"/>
          <dgm:chPref val="0"/>
        </dgm:presLayoutVars>
      </dgm:prSet>
      <dgm:spPr/>
    </dgm:pt>
    <dgm:pt modelId="{7AEA5849-A9CC-4BD3-8C25-85D36A987667}" type="pres">
      <dgm:prSet presAssocID="{E83DB233-5D7A-4C63-A970-A964B02240CA}" presName="sibTrans" presStyleCnt="0"/>
      <dgm:spPr/>
    </dgm:pt>
    <dgm:pt modelId="{6FC5E0B3-5D49-43BD-B0BC-82C384CAB030}" type="pres">
      <dgm:prSet presAssocID="{00317295-9B69-4FC8-B8BB-6506B0A8DF28}" presName="compNode" presStyleCnt="0"/>
      <dgm:spPr/>
    </dgm:pt>
    <dgm:pt modelId="{AD7D40A2-AF58-4F58-A3AA-2F8898744578}" type="pres">
      <dgm:prSet presAssocID="{00317295-9B69-4FC8-B8BB-6506B0A8DF28}" presName="bgRect" presStyleLbl="bgShp" presStyleIdx="1" presStyleCnt="3"/>
      <dgm:spPr/>
    </dgm:pt>
    <dgm:pt modelId="{83BD03E8-AD1C-46AD-B389-030342F33BBC}" type="pres">
      <dgm:prSet presAssocID="{00317295-9B69-4FC8-B8BB-6506B0A8DF28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D6E2994-526B-4EDF-BEC0-7014E588C4CA}" type="pres">
      <dgm:prSet presAssocID="{00317295-9B69-4FC8-B8BB-6506B0A8DF28}" presName="spaceRect" presStyleCnt="0"/>
      <dgm:spPr/>
    </dgm:pt>
    <dgm:pt modelId="{747D0A97-3FD0-4FB3-9532-B7169458A4E4}" type="pres">
      <dgm:prSet presAssocID="{00317295-9B69-4FC8-B8BB-6506B0A8DF28}" presName="parTx" presStyleLbl="revTx" presStyleIdx="1" presStyleCnt="3">
        <dgm:presLayoutVars>
          <dgm:chMax val="0"/>
          <dgm:chPref val="0"/>
        </dgm:presLayoutVars>
      </dgm:prSet>
      <dgm:spPr/>
    </dgm:pt>
    <dgm:pt modelId="{AD55BFCD-59D4-4E2D-8CE5-C7EE72C58E1F}" type="pres">
      <dgm:prSet presAssocID="{A9FBCD4C-6876-4EC3-BC75-C29F41B56476}" presName="sibTrans" presStyleCnt="0"/>
      <dgm:spPr/>
    </dgm:pt>
    <dgm:pt modelId="{2D21A939-D08B-4051-83FD-9F1587241BD5}" type="pres">
      <dgm:prSet presAssocID="{A8ECADFB-0050-4A82-9EC7-CBA7221AB95A}" presName="compNode" presStyleCnt="0"/>
      <dgm:spPr/>
    </dgm:pt>
    <dgm:pt modelId="{FD4803CC-A09E-439D-AC00-DD2DBEB91DDA}" type="pres">
      <dgm:prSet presAssocID="{A8ECADFB-0050-4A82-9EC7-CBA7221AB95A}" presName="bgRect" presStyleLbl="bgShp" presStyleIdx="2" presStyleCnt="3"/>
      <dgm:spPr/>
    </dgm:pt>
    <dgm:pt modelId="{47A9AEFA-09ED-47B3-8BE9-5D272AEDB4BE}" type="pres">
      <dgm:prSet presAssocID="{A8ECADFB-0050-4A82-9EC7-CBA7221AB95A}" presName="iconRect" presStyleLbl="node1" presStyleIdx="2" presStyleCnt="3"/>
      <dgm:spPr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ABA7AD82-1659-4197-98DE-A5C1B23147B1}" type="pres">
      <dgm:prSet presAssocID="{A8ECADFB-0050-4A82-9EC7-CBA7221AB95A}" presName="spaceRect" presStyleCnt="0"/>
      <dgm:spPr/>
    </dgm:pt>
    <dgm:pt modelId="{86D07A91-38B9-4C10-8F32-9D459A6CDF1E}" type="pres">
      <dgm:prSet presAssocID="{A8ECADFB-0050-4A82-9EC7-CBA7221AB95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9B8361F-17AC-4BA3-BCB0-D0006B010E53}" srcId="{C585F831-F5C6-497E-AE85-31EFD882A53F}" destId="{1E539662-D2DF-45B7-A149-A8D7848B6C5F}" srcOrd="0" destOrd="0" parTransId="{C7687044-B7F1-4A75-8E05-AFB456961F88}" sibTransId="{E83DB233-5D7A-4C63-A970-A964B02240CA}"/>
    <dgm:cxn modelId="{CE58CE44-9D31-494F-900D-75A5269AC854}" srcId="{C585F831-F5C6-497E-AE85-31EFD882A53F}" destId="{A8ECADFB-0050-4A82-9EC7-CBA7221AB95A}" srcOrd="2" destOrd="0" parTransId="{49DCD819-4058-47B5-9BE5-BE70AB166CA7}" sibTransId="{15DA7404-5E0E-4E89-A048-8D5818E68C5B}"/>
    <dgm:cxn modelId="{D0C6FE6D-0577-48B8-90D9-CD1299DBE56A}" type="presOf" srcId="{1E539662-D2DF-45B7-A149-A8D7848B6C5F}" destId="{50556EA4-AB21-4390-B982-234CC69C3F1B}" srcOrd="0" destOrd="0" presId="urn:microsoft.com/office/officeart/2018/2/layout/IconVerticalSolidList"/>
    <dgm:cxn modelId="{09E53984-3C59-4EEB-A29A-9BF11494E862}" type="presOf" srcId="{C585F831-F5C6-497E-AE85-31EFD882A53F}" destId="{84976108-404B-4985-967A-A5ABEA192D9F}" srcOrd="0" destOrd="0" presId="urn:microsoft.com/office/officeart/2018/2/layout/IconVerticalSolidList"/>
    <dgm:cxn modelId="{4270E6A6-FCE5-4BEB-AA8B-6DFE45B41815}" type="presOf" srcId="{A8ECADFB-0050-4A82-9EC7-CBA7221AB95A}" destId="{86D07A91-38B9-4C10-8F32-9D459A6CDF1E}" srcOrd="0" destOrd="0" presId="urn:microsoft.com/office/officeart/2018/2/layout/IconVerticalSolidList"/>
    <dgm:cxn modelId="{E2B34CE4-4149-4753-BEF1-BDB954FB1B4E}" srcId="{C585F831-F5C6-497E-AE85-31EFD882A53F}" destId="{00317295-9B69-4FC8-B8BB-6506B0A8DF28}" srcOrd="1" destOrd="0" parTransId="{21AEE396-6AAE-4ACC-B931-B4E96F1860F3}" sibTransId="{A9FBCD4C-6876-4EC3-BC75-C29F41B56476}"/>
    <dgm:cxn modelId="{22CDE6E5-B4A8-4A9E-BC65-A95E4E4D02E3}" type="presOf" srcId="{00317295-9B69-4FC8-B8BB-6506B0A8DF28}" destId="{747D0A97-3FD0-4FB3-9532-B7169458A4E4}" srcOrd="0" destOrd="0" presId="urn:microsoft.com/office/officeart/2018/2/layout/IconVerticalSolidList"/>
    <dgm:cxn modelId="{155E74FE-E375-4914-A4C5-FA93307E8657}" type="presParOf" srcId="{84976108-404B-4985-967A-A5ABEA192D9F}" destId="{66696CAF-9D80-4B41-9AB2-3BF8B89DB90D}" srcOrd="0" destOrd="0" presId="urn:microsoft.com/office/officeart/2018/2/layout/IconVerticalSolidList"/>
    <dgm:cxn modelId="{F861A8BC-8AAF-41FA-9FDD-5BB9F0DC7AFB}" type="presParOf" srcId="{66696CAF-9D80-4B41-9AB2-3BF8B89DB90D}" destId="{75CCE981-ABB5-4990-89B4-79BA1D7B11D0}" srcOrd="0" destOrd="0" presId="urn:microsoft.com/office/officeart/2018/2/layout/IconVerticalSolidList"/>
    <dgm:cxn modelId="{29481C91-E49E-431D-8003-BD177B463C96}" type="presParOf" srcId="{66696CAF-9D80-4B41-9AB2-3BF8B89DB90D}" destId="{5C2D2AAF-A879-4C74-99B9-F1CC3512D406}" srcOrd="1" destOrd="0" presId="urn:microsoft.com/office/officeart/2018/2/layout/IconVerticalSolidList"/>
    <dgm:cxn modelId="{CB61A925-E4F3-43F4-A456-CF76035EA499}" type="presParOf" srcId="{66696CAF-9D80-4B41-9AB2-3BF8B89DB90D}" destId="{2F008C93-6225-4930-A565-5E5E25C6E38C}" srcOrd="2" destOrd="0" presId="urn:microsoft.com/office/officeart/2018/2/layout/IconVerticalSolidList"/>
    <dgm:cxn modelId="{28CF4398-FCF7-472B-8F16-C9C1D804A677}" type="presParOf" srcId="{66696CAF-9D80-4B41-9AB2-3BF8B89DB90D}" destId="{50556EA4-AB21-4390-B982-234CC69C3F1B}" srcOrd="3" destOrd="0" presId="urn:microsoft.com/office/officeart/2018/2/layout/IconVerticalSolidList"/>
    <dgm:cxn modelId="{3E105793-869D-407C-BF4E-EBCC7AF7B65A}" type="presParOf" srcId="{84976108-404B-4985-967A-A5ABEA192D9F}" destId="{7AEA5849-A9CC-4BD3-8C25-85D36A987667}" srcOrd="1" destOrd="0" presId="urn:microsoft.com/office/officeart/2018/2/layout/IconVerticalSolidList"/>
    <dgm:cxn modelId="{CDC1580E-1D61-486E-9BD5-BAE9034A1673}" type="presParOf" srcId="{84976108-404B-4985-967A-A5ABEA192D9F}" destId="{6FC5E0B3-5D49-43BD-B0BC-82C384CAB030}" srcOrd="2" destOrd="0" presId="urn:microsoft.com/office/officeart/2018/2/layout/IconVerticalSolidList"/>
    <dgm:cxn modelId="{67D98C6E-E7D6-4FF6-A2A2-14B65DA2169F}" type="presParOf" srcId="{6FC5E0B3-5D49-43BD-B0BC-82C384CAB030}" destId="{AD7D40A2-AF58-4F58-A3AA-2F8898744578}" srcOrd="0" destOrd="0" presId="urn:microsoft.com/office/officeart/2018/2/layout/IconVerticalSolidList"/>
    <dgm:cxn modelId="{CCD6AAAF-D6D7-44C8-A1D7-B021B9677E9A}" type="presParOf" srcId="{6FC5E0B3-5D49-43BD-B0BC-82C384CAB030}" destId="{83BD03E8-AD1C-46AD-B389-030342F33BBC}" srcOrd="1" destOrd="0" presId="urn:microsoft.com/office/officeart/2018/2/layout/IconVerticalSolidList"/>
    <dgm:cxn modelId="{3C76127F-9D07-44BC-B8C3-BD7DFBC0BF85}" type="presParOf" srcId="{6FC5E0B3-5D49-43BD-B0BC-82C384CAB030}" destId="{CD6E2994-526B-4EDF-BEC0-7014E588C4CA}" srcOrd="2" destOrd="0" presId="urn:microsoft.com/office/officeart/2018/2/layout/IconVerticalSolidList"/>
    <dgm:cxn modelId="{8855000D-0E7D-438E-A07D-62ED5AA67D53}" type="presParOf" srcId="{6FC5E0B3-5D49-43BD-B0BC-82C384CAB030}" destId="{747D0A97-3FD0-4FB3-9532-B7169458A4E4}" srcOrd="3" destOrd="0" presId="urn:microsoft.com/office/officeart/2018/2/layout/IconVerticalSolidList"/>
    <dgm:cxn modelId="{FEA4BA48-2C2C-442E-825C-05738531E967}" type="presParOf" srcId="{84976108-404B-4985-967A-A5ABEA192D9F}" destId="{AD55BFCD-59D4-4E2D-8CE5-C7EE72C58E1F}" srcOrd="3" destOrd="0" presId="urn:microsoft.com/office/officeart/2018/2/layout/IconVerticalSolidList"/>
    <dgm:cxn modelId="{587276C1-A83A-4747-80CC-2DC36FB104FD}" type="presParOf" srcId="{84976108-404B-4985-967A-A5ABEA192D9F}" destId="{2D21A939-D08B-4051-83FD-9F1587241BD5}" srcOrd="4" destOrd="0" presId="urn:microsoft.com/office/officeart/2018/2/layout/IconVerticalSolidList"/>
    <dgm:cxn modelId="{54937F36-1FE0-4522-9499-5907F434036C}" type="presParOf" srcId="{2D21A939-D08B-4051-83FD-9F1587241BD5}" destId="{FD4803CC-A09E-439D-AC00-DD2DBEB91DDA}" srcOrd="0" destOrd="0" presId="urn:microsoft.com/office/officeart/2018/2/layout/IconVerticalSolidList"/>
    <dgm:cxn modelId="{B9247A50-DBE2-40BC-938F-51C8F9030B42}" type="presParOf" srcId="{2D21A939-D08B-4051-83FD-9F1587241BD5}" destId="{47A9AEFA-09ED-47B3-8BE9-5D272AEDB4BE}" srcOrd="1" destOrd="0" presId="urn:microsoft.com/office/officeart/2018/2/layout/IconVerticalSolidList"/>
    <dgm:cxn modelId="{E422E9F1-17A2-4496-8C19-158EFD452E1D}" type="presParOf" srcId="{2D21A939-D08B-4051-83FD-9F1587241BD5}" destId="{ABA7AD82-1659-4197-98DE-A5C1B23147B1}" srcOrd="2" destOrd="0" presId="urn:microsoft.com/office/officeart/2018/2/layout/IconVerticalSolidList"/>
    <dgm:cxn modelId="{344B7E4D-523E-4D85-810B-6F4C83B004A8}" type="presParOf" srcId="{2D21A939-D08B-4051-83FD-9F1587241BD5}" destId="{86D07A91-38B9-4C10-8F32-9D459A6CDF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85F831-F5C6-497E-AE85-31EFD882A53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539662-D2DF-45B7-A149-A8D7848B6C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000" b="1" kern="1200" noProof="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Ayuda FEDER ejecutada en 2025:         90,8 millones €</a:t>
          </a:r>
        </a:p>
      </dgm:t>
    </dgm:pt>
    <dgm:pt modelId="{C7687044-B7F1-4A75-8E05-AFB456961F88}" type="parTrans" cxnId="{99B8361F-17AC-4BA3-BCB0-D0006B010E53}">
      <dgm:prSet/>
      <dgm:spPr/>
      <dgm:t>
        <a:bodyPr/>
        <a:lstStyle/>
        <a:p>
          <a:endParaRPr lang="en-US"/>
        </a:p>
      </dgm:t>
    </dgm:pt>
    <dgm:pt modelId="{E83DB233-5D7A-4C63-A970-A964B02240CA}" type="sibTrans" cxnId="{99B8361F-17AC-4BA3-BCB0-D0006B010E53}">
      <dgm:prSet/>
      <dgm:spPr/>
      <dgm:t>
        <a:bodyPr/>
        <a:lstStyle/>
        <a:p>
          <a:endParaRPr lang="en-US"/>
        </a:p>
      </dgm:t>
    </dgm:pt>
    <dgm:pt modelId="{51CF8D9E-BF78-4F6F-9873-F46000291545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noProof="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Ayuda FEDER prevista ejecutar a 31/12/2026: </a:t>
          </a:r>
          <a:r>
            <a:rPr lang="es-ES" sz="2000" b="1" kern="120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210,98 millones  € </a:t>
          </a:r>
          <a:r>
            <a:rPr lang="es-ES" sz="2000" b="1" kern="1200" noProof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(dato acumulado)</a:t>
          </a:r>
          <a:endParaRPr lang="es-ES" sz="2000" b="1" kern="1200" noProof="0" dirty="0">
            <a:solidFill>
              <a:srgbClr val="156082">
                <a:lumMod val="50000"/>
              </a:srgbClr>
            </a:solidFill>
            <a:latin typeface="Calibri Light"/>
            <a:ea typeface="+mn-ea"/>
            <a:cs typeface="+mn-cs"/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b="1" kern="1200" noProof="0" dirty="0">
            <a:solidFill>
              <a:schemeClr val="tx1"/>
            </a:solidFill>
            <a:latin typeface="Aptos" panose="02110004020202020204"/>
            <a:ea typeface="+mn-ea"/>
            <a:cs typeface="+mn-cs"/>
          </a:endParaRPr>
        </a:p>
      </dgm:t>
    </dgm:pt>
    <dgm:pt modelId="{E8325EE2-6D0F-4D3E-8A40-E0C008E81137}" type="parTrans" cxnId="{52E3F1E5-D5CE-4D45-85AE-26E516C132DE}">
      <dgm:prSet/>
      <dgm:spPr/>
      <dgm:t>
        <a:bodyPr/>
        <a:lstStyle/>
        <a:p>
          <a:endParaRPr lang="es-ES"/>
        </a:p>
      </dgm:t>
    </dgm:pt>
    <dgm:pt modelId="{98E0B7D0-5E88-491C-AEEE-8946D9FC39A0}" type="sibTrans" cxnId="{52E3F1E5-D5CE-4D45-85AE-26E516C132DE}">
      <dgm:prSet/>
      <dgm:spPr/>
      <dgm:t>
        <a:bodyPr/>
        <a:lstStyle/>
        <a:p>
          <a:endParaRPr lang="es-ES"/>
        </a:p>
      </dgm:t>
    </dgm:pt>
    <dgm:pt modelId="{84976108-404B-4985-967A-A5ABEA192D9F}" type="pres">
      <dgm:prSet presAssocID="{C585F831-F5C6-497E-AE85-31EFD882A53F}" presName="root" presStyleCnt="0">
        <dgm:presLayoutVars>
          <dgm:dir/>
          <dgm:resizeHandles val="exact"/>
        </dgm:presLayoutVars>
      </dgm:prSet>
      <dgm:spPr/>
    </dgm:pt>
    <dgm:pt modelId="{66696CAF-9D80-4B41-9AB2-3BF8B89DB90D}" type="pres">
      <dgm:prSet presAssocID="{1E539662-D2DF-45B7-A149-A8D7848B6C5F}" presName="compNode" presStyleCnt="0"/>
      <dgm:spPr/>
    </dgm:pt>
    <dgm:pt modelId="{75CCE981-ABB5-4990-89B4-79BA1D7B11D0}" type="pres">
      <dgm:prSet presAssocID="{1E539662-D2DF-45B7-A149-A8D7848B6C5F}" presName="bgRect" presStyleLbl="bgShp" presStyleIdx="0" presStyleCnt="2"/>
      <dgm:spPr/>
    </dgm:pt>
    <dgm:pt modelId="{5C2D2AAF-A879-4C74-99B9-F1CC3512D406}" type="pres">
      <dgm:prSet presAssocID="{1E539662-D2DF-45B7-A149-A8D7848B6C5F}" presName="iconRect" presStyleLbl="node1" presStyleIdx="0" presStyleCnt="2"/>
      <dgm:spPr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2F008C93-6225-4930-A565-5E5E25C6E38C}" type="pres">
      <dgm:prSet presAssocID="{1E539662-D2DF-45B7-A149-A8D7848B6C5F}" presName="spaceRect" presStyleCnt="0"/>
      <dgm:spPr/>
    </dgm:pt>
    <dgm:pt modelId="{50556EA4-AB21-4390-B982-234CC69C3F1B}" type="pres">
      <dgm:prSet presAssocID="{1E539662-D2DF-45B7-A149-A8D7848B6C5F}" presName="parTx" presStyleLbl="revTx" presStyleIdx="0" presStyleCnt="2">
        <dgm:presLayoutVars>
          <dgm:chMax val="0"/>
          <dgm:chPref val="0"/>
        </dgm:presLayoutVars>
      </dgm:prSet>
      <dgm:spPr/>
    </dgm:pt>
    <dgm:pt modelId="{EBED680D-E8B3-4B14-A0AC-A31EBBC934BD}" type="pres">
      <dgm:prSet presAssocID="{E83DB233-5D7A-4C63-A970-A964B02240CA}" presName="sibTrans" presStyleCnt="0"/>
      <dgm:spPr/>
    </dgm:pt>
    <dgm:pt modelId="{5B279169-51E6-461F-86F4-2480A4568DE5}" type="pres">
      <dgm:prSet presAssocID="{51CF8D9E-BF78-4F6F-9873-F46000291545}" presName="compNode" presStyleCnt="0"/>
      <dgm:spPr/>
    </dgm:pt>
    <dgm:pt modelId="{2AD0308C-24C0-4FC8-AE24-7DC8C01F951E}" type="pres">
      <dgm:prSet presAssocID="{51CF8D9E-BF78-4F6F-9873-F46000291545}" presName="bgRect" presStyleLbl="bgShp" presStyleIdx="1" presStyleCnt="2" custLinFactNeighborX="-1573" custLinFactNeighborY="49"/>
      <dgm:spPr/>
    </dgm:pt>
    <dgm:pt modelId="{34EE169F-D1FA-46D6-9388-99F9908B47D2}" type="pres">
      <dgm:prSet presAssocID="{51CF8D9E-BF78-4F6F-9873-F46000291545}" presName="iconRect" presStyleLbl="node1" presStyleIdx="1" presStyleCnt="2"/>
      <dgm:spPr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31DBEBB-54B6-4E12-BB55-0ED76A1E1599}" type="pres">
      <dgm:prSet presAssocID="{51CF8D9E-BF78-4F6F-9873-F46000291545}" presName="spaceRect" presStyleCnt="0"/>
      <dgm:spPr/>
    </dgm:pt>
    <dgm:pt modelId="{95DDC0F0-AA1A-44AB-8DBB-71ACC78B3472}" type="pres">
      <dgm:prSet presAssocID="{51CF8D9E-BF78-4F6F-9873-F4600029154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587910-2EA1-4723-8DCF-C67453960B38}" type="presOf" srcId="{51CF8D9E-BF78-4F6F-9873-F46000291545}" destId="{95DDC0F0-AA1A-44AB-8DBB-71ACC78B3472}" srcOrd="0" destOrd="0" presId="urn:microsoft.com/office/officeart/2018/2/layout/IconVerticalSolidList"/>
    <dgm:cxn modelId="{99B8361F-17AC-4BA3-BCB0-D0006B010E53}" srcId="{C585F831-F5C6-497E-AE85-31EFD882A53F}" destId="{1E539662-D2DF-45B7-A149-A8D7848B6C5F}" srcOrd="0" destOrd="0" parTransId="{C7687044-B7F1-4A75-8E05-AFB456961F88}" sibTransId="{E83DB233-5D7A-4C63-A970-A964B02240CA}"/>
    <dgm:cxn modelId="{E706E95B-4C32-4787-8531-9FC2A196A364}" type="presOf" srcId="{1E539662-D2DF-45B7-A149-A8D7848B6C5F}" destId="{50556EA4-AB21-4390-B982-234CC69C3F1B}" srcOrd="0" destOrd="0" presId="urn:microsoft.com/office/officeart/2018/2/layout/IconVerticalSolidList"/>
    <dgm:cxn modelId="{09E53984-3C59-4EEB-A29A-9BF11494E862}" type="presOf" srcId="{C585F831-F5C6-497E-AE85-31EFD882A53F}" destId="{84976108-404B-4985-967A-A5ABEA192D9F}" srcOrd="0" destOrd="0" presId="urn:microsoft.com/office/officeart/2018/2/layout/IconVerticalSolidList"/>
    <dgm:cxn modelId="{52E3F1E5-D5CE-4D45-85AE-26E516C132DE}" srcId="{C585F831-F5C6-497E-AE85-31EFD882A53F}" destId="{51CF8D9E-BF78-4F6F-9873-F46000291545}" srcOrd="1" destOrd="0" parTransId="{E8325EE2-6D0F-4D3E-8A40-E0C008E81137}" sibTransId="{98E0B7D0-5E88-491C-AEEE-8946D9FC39A0}"/>
    <dgm:cxn modelId="{D44580D6-1FD5-4567-B550-9BF8AE29DB1C}" type="presParOf" srcId="{84976108-404B-4985-967A-A5ABEA192D9F}" destId="{66696CAF-9D80-4B41-9AB2-3BF8B89DB90D}" srcOrd="0" destOrd="0" presId="urn:microsoft.com/office/officeart/2018/2/layout/IconVerticalSolidList"/>
    <dgm:cxn modelId="{96102069-9ED0-4D63-BAC7-731C8D3C85BF}" type="presParOf" srcId="{66696CAF-9D80-4B41-9AB2-3BF8B89DB90D}" destId="{75CCE981-ABB5-4990-89B4-79BA1D7B11D0}" srcOrd="0" destOrd="0" presId="urn:microsoft.com/office/officeart/2018/2/layout/IconVerticalSolidList"/>
    <dgm:cxn modelId="{69B2C686-F62E-4DF5-B043-41003BD266BB}" type="presParOf" srcId="{66696CAF-9D80-4B41-9AB2-3BF8B89DB90D}" destId="{5C2D2AAF-A879-4C74-99B9-F1CC3512D406}" srcOrd="1" destOrd="0" presId="urn:microsoft.com/office/officeart/2018/2/layout/IconVerticalSolidList"/>
    <dgm:cxn modelId="{8DCEC383-5C5B-427E-B629-C8D82122AC92}" type="presParOf" srcId="{66696CAF-9D80-4B41-9AB2-3BF8B89DB90D}" destId="{2F008C93-6225-4930-A565-5E5E25C6E38C}" srcOrd="2" destOrd="0" presId="urn:microsoft.com/office/officeart/2018/2/layout/IconVerticalSolidList"/>
    <dgm:cxn modelId="{4D8AA101-405F-4942-9743-0AD41279A692}" type="presParOf" srcId="{66696CAF-9D80-4B41-9AB2-3BF8B89DB90D}" destId="{50556EA4-AB21-4390-B982-234CC69C3F1B}" srcOrd="3" destOrd="0" presId="urn:microsoft.com/office/officeart/2018/2/layout/IconVerticalSolidList"/>
    <dgm:cxn modelId="{D49DFDBA-15C8-4D89-A2E3-3942BD6A4B3C}" type="presParOf" srcId="{84976108-404B-4985-967A-A5ABEA192D9F}" destId="{EBED680D-E8B3-4B14-A0AC-A31EBBC934BD}" srcOrd="1" destOrd="0" presId="urn:microsoft.com/office/officeart/2018/2/layout/IconVerticalSolidList"/>
    <dgm:cxn modelId="{7033900D-B75C-4965-A1A3-BECEF7DD0715}" type="presParOf" srcId="{84976108-404B-4985-967A-A5ABEA192D9F}" destId="{5B279169-51E6-461F-86F4-2480A4568DE5}" srcOrd="2" destOrd="0" presId="urn:microsoft.com/office/officeart/2018/2/layout/IconVerticalSolidList"/>
    <dgm:cxn modelId="{C8DC5BCF-7EB7-4647-9E1B-6A8C0FAE79B4}" type="presParOf" srcId="{5B279169-51E6-461F-86F4-2480A4568DE5}" destId="{2AD0308C-24C0-4FC8-AE24-7DC8C01F951E}" srcOrd="0" destOrd="0" presId="urn:microsoft.com/office/officeart/2018/2/layout/IconVerticalSolidList"/>
    <dgm:cxn modelId="{BED70039-1782-4129-A9B0-AC61EFE61572}" type="presParOf" srcId="{5B279169-51E6-461F-86F4-2480A4568DE5}" destId="{34EE169F-D1FA-46D6-9388-99F9908B47D2}" srcOrd="1" destOrd="0" presId="urn:microsoft.com/office/officeart/2018/2/layout/IconVerticalSolidList"/>
    <dgm:cxn modelId="{F3CC4EA4-6227-45C9-B760-299FB0E370C0}" type="presParOf" srcId="{5B279169-51E6-461F-86F4-2480A4568DE5}" destId="{B31DBEBB-54B6-4E12-BB55-0ED76A1E1599}" srcOrd="2" destOrd="0" presId="urn:microsoft.com/office/officeart/2018/2/layout/IconVerticalSolidList"/>
    <dgm:cxn modelId="{7FC50AF6-3855-44AC-BE94-6A1D3708A2F7}" type="presParOf" srcId="{5B279169-51E6-461F-86F4-2480A4568DE5}" destId="{95DDC0F0-AA1A-44AB-8DBB-71ACC78B347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CE981-ABB5-4990-89B4-79BA1D7B11D0}">
      <dsp:nvSpPr>
        <dsp:cNvPr id="0" name=""/>
        <dsp:cNvSpPr/>
      </dsp:nvSpPr>
      <dsp:spPr>
        <a:xfrm>
          <a:off x="0" y="661"/>
          <a:ext cx="6211229" cy="15480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D2AAF-A879-4C74-99B9-F1CC3512D406}">
      <dsp:nvSpPr>
        <dsp:cNvPr id="0" name=""/>
        <dsp:cNvSpPr/>
      </dsp:nvSpPr>
      <dsp:spPr>
        <a:xfrm>
          <a:off x="468284" y="348972"/>
          <a:ext cx="851426" cy="851426"/>
        </a:xfrm>
        <a:prstGeom prst="rect">
          <a:avLst/>
        </a:prstGeom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56EA4-AB21-4390-B982-234CC69C3F1B}">
      <dsp:nvSpPr>
        <dsp:cNvPr id="0" name=""/>
        <dsp:cNvSpPr/>
      </dsp:nvSpPr>
      <dsp:spPr>
        <a:xfrm>
          <a:off x="1787995" y="661"/>
          <a:ext cx="4423233" cy="154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5" tIns="163835" rIns="163835" bIns="16383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noProof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rPr>
            <a:t>Compromiso n+3 2025:                        78,8 millones € en ayuda</a:t>
          </a:r>
        </a:p>
      </dsp:txBody>
      <dsp:txXfrm>
        <a:off x="1787995" y="661"/>
        <a:ext cx="4423233" cy="1548048"/>
      </dsp:txXfrm>
    </dsp:sp>
    <dsp:sp modelId="{AD7D40A2-AF58-4F58-A3AA-2F8898744578}">
      <dsp:nvSpPr>
        <dsp:cNvPr id="0" name=""/>
        <dsp:cNvSpPr/>
      </dsp:nvSpPr>
      <dsp:spPr>
        <a:xfrm>
          <a:off x="0" y="1935721"/>
          <a:ext cx="6211229" cy="15480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D03E8-AD1C-46AD-B389-030342F33BBC}">
      <dsp:nvSpPr>
        <dsp:cNvPr id="0" name=""/>
        <dsp:cNvSpPr/>
      </dsp:nvSpPr>
      <dsp:spPr>
        <a:xfrm>
          <a:off x="468284" y="2284032"/>
          <a:ext cx="851426" cy="8514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D0A97-3FD0-4FB3-9532-B7169458A4E4}">
      <dsp:nvSpPr>
        <dsp:cNvPr id="0" name=""/>
        <dsp:cNvSpPr/>
      </dsp:nvSpPr>
      <dsp:spPr>
        <a:xfrm>
          <a:off x="1787995" y="1935721"/>
          <a:ext cx="4423233" cy="154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5" tIns="163835" rIns="163835" bIns="16383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noProof="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Compromiso n+3 2026*:                           176,76 millones € en ayuda (dato acumulado)</a:t>
          </a:r>
        </a:p>
      </dsp:txBody>
      <dsp:txXfrm>
        <a:off x="1787995" y="1935721"/>
        <a:ext cx="4423233" cy="1548048"/>
      </dsp:txXfrm>
    </dsp:sp>
    <dsp:sp modelId="{FD4803CC-A09E-439D-AC00-DD2DBEB91DDA}">
      <dsp:nvSpPr>
        <dsp:cNvPr id="0" name=""/>
        <dsp:cNvSpPr/>
      </dsp:nvSpPr>
      <dsp:spPr>
        <a:xfrm>
          <a:off x="0" y="3870782"/>
          <a:ext cx="6211229" cy="15480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A9AEFA-09ED-47B3-8BE9-5D272AEDB4BE}">
      <dsp:nvSpPr>
        <dsp:cNvPr id="0" name=""/>
        <dsp:cNvSpPr/>
      </dsp:nvSpPr>
      <dsp:spPr>
        <a:xfrm>
          <a:off x="468284" y="4219093"/>
          <a:ext cx="851426" cy="851426"/>
        </a:xfrm>
        <a:prstGeom prst="rect">
          <a:avLst/>
        </a:prstGeom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07A91-38B9-4C10-8F32-9D459A6CDF1E}">
      <dsp:nvSpPr>
        <dsp:cNvPr id="0" name=""/>
        <dsp:cNvSpPr/>
      </dsp:nvSpPr>
      <dsp:spPr>
        <a:xfrm>
          <a:off x="1787995" y="3870782"/>
          <a:ext cx="4423233" cy="154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5" tIns="163835" rIns="163835" bIns="16383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noProof="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Compromiso n+3 2027*:                                                311,51 millones € en ayuda (dato acumulado)</a:t>
          </a:r>
        </a:p>
      </dsp:txBody>
      <dsp:txXfrm>
        <a:off x="1787995" y="3870782"/>
        <a:ext cx="4423233" cy="1548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CE981-ABB5-4990-89B4-79BA1D7B11D0}">
      <dsp:nvSpPr>
        <dsp:cNvPr id="0" name=""/>
        <dsp:cNvSpPr/>
      </dsp:nvSpPr>
      <dsp:spPr>
        <a:xfrm>
          <a:off x="0" y="880667"/>
          <a:ext cx="6460644" cy="1625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D2AAF-A879-4C74-99B9-F1CC3512D406}">
      <dsp:nvSpPr>
        <dsp:cNvPr id="0" name=""/>
        <dsp:cNvSpPr/>
      </dsp:nvSpPr>
      <dsp:spPr>
        <a:xfrm>
          <a:off x="491818" y="1246483"/>
          <a:ext cx="894216" cy="894216"/>
        </a:xfrm>
        <a:prstGeom prst="rect">
          <a:avLst/>
        </a:prstGeom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56EA4-AB21-4390-B982-234CC69C3F1B}">
      <dsp:nvSpPr>
        <dsp:cNvPr id="0" name=""/>
        <dsp:cNvSpPr/>
      </dsp:nvSpPr>
      <dsp:spPr>
        <a:xfrm>
          <a:off x="1877853" y="880667"/>
          <a:ext cx="4582790" cy="1625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69" tIns="172069" rIns="172069" bIns="17206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noProof="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Ayuda FEDER ejecutada en 2025:         90,8 millones €</a:t>
          </a:r>
        </a:p>
      </dsp:txBody>
      <dsp:txXfrm>
        <a:off x="1877853" y="880667"/>
        <a:ext cx="4582790" cy="1625847"/>
      </dsp:txXfrm>
    </dsp:sp>
    <dsp:sp modelId="{2AD0308C-24C0-4FC8-AE24-7DC8C01F951E}">
      <dsp:nvSpPr>
        <dsp:cNvPr id="0" name=""/>
        <dsp:cNvSpPr/>
      </dsp:nvSpPr>
      <dsp:spPr>
        <a:xfrm>
          <a:off x="0" y="2913773"/>
          <a:ext cx="6460644" cy="1625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E169F-D1FA-46D6-9388-99F9908B47D2}">
      <dsp:nvSpPr>
        <dsp:cNvPr id="0" name=""/>
        <dsp:cNvSpPr/>
      </dsp:nvSpPr>
      <dsp:spPr>
        <a:xfrm>
          <a:off x="491818" y="3278792"/>
          <a:ext cx="894216" cy="894216"/>
        </a:xfrm>
        <a:prstGeom prst="rect">
          <a:avLst/>
        </a:prstGeom>
        <a:blipFill rotWithShape="1"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DC0F0-AA1A-44AB-8DBB-71ACC78B3472}">
      <dsp:nvSpPr>
        <dsp:cNvPr id="0" name=""/>
        <dsp:cNvSpPr/>
      </dsp:nvSpPr>
      <dsp:spPr>
        <a:xfrm>
          <a:off x="1877853" y="2912976"/>
          <a:ext cx="4582790" cy="1625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69" tIns="172069" rIns="172069" bIns="17206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noProof="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Ayuda FEDER prevista ejecutar a 31/12/2026: </a:t>
          </a:r>
          <a:r>
            <a:rPr lang="es-ES" sz="2000" b="1" kern="1200" dirty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210,98 millones  € </a:t>
          </a:r>
          <a:r>
            <a:rPr lang="es-ES" sz="2000" b="1" kern="1200" noProof="0">
              <a:solidFill>
                <a:srgbClr val="156082">
                  <a:lumMod val="50000"/>
                </a:srgbClr>
              </a:solidFill>
              <a:latin typeface="Calibri Light"/>
              <a:ea typeface="+mn-ea"/>
              <a:cs typeface="+mn-cs"/>
            </a:rPr>
            <a:t>(dato acumulado)</a:t>
          </a:r>
          <a:endParaRPr lang="es-ES" sz="2000" b="1" kern="1200" noProof="0" dirty="0">
            <a:solidFill>
              <a:srgbClr val="156082">
                <a:lumMod val="50000"/>
              </a:srgbClr>
            </a:solidFill>
            <a:latin typeface="Calibri Light"/>
            <a:ea typeface="+mn-ea"/>
            <a:cs typeface="+mn-cs"/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b="1" kern="1200" noProof="0" dirty="0">
            <a:solidFill>
              <a:schemeClr val="tx1"/>
            </a:solidFill>
            <a:latin typeface="Aptos" panose="02110004020202020204"/>
            <a:ea typeface="+mn-ea"/>
            <a:cs typeface="+mn-cs"/>
          </a:endParaRPr>
        </a:p>
      </dsp:txBody>
      <dsp:txXfrm>
        <a:off x="1877853" y="2912976"/>
        <a:ext cx="4582790" cy="1625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298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355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8BE04-2336-2C5B-DFB6-CDEB1CE26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05B94-0AD9-F315-2183-AA408B3A3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B3B2C0-1802-D95B-AC32-4D6F184E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D9890-0736-098D-E527-C4DBBBA6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2E647-B2F9-C964-CB61-E35ED093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757C1-C310-771E-CF69-B9004983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7CE524-C34F-F2F9-AFA0-CC128EED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F8238-91DE-DA17-4250-AF57EDD8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61B332-3C8E-AFF9-7268-220BEFAC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2D731-5D46-7E9E-AE8D-415737E6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92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FE7D5-9EFE-7F21-C0EB-DDCCEF9C3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C0843-4B54-3DEA-3E6F-8486D6DA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3AF6-73C8-7C90-1C2D-2EB4F978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B9ED3-8B1A-B847-471C-69F88AD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5B9B4-322E-ADF1-30E0-B328D7A0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528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9D4BC-B3FA-BCE9-A697-D9C01456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81C7B-394A-5553-ECFD-FC257AA8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75A30A-019B-FB43-C495-A65A28C6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25AED-AA5E-D052-EE47-BD998F5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4E690-6316-6B90-4FBF-4AC383C6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128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80C56-43D6-D7CC-16C7-670FD40E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10A7EB-FE75-7959-EFCB-6C208AF4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6F8D8C-BFDD-5CD2-5CED-7E6C9F91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BD7FE-2CB6-81EB-B22C-514C7731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6ED66-3286-52DA-64D5-397579B5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958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F738F-AAA1-5FD1-A7DB-FBD935A0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7AF07-72C0-31F4-D86C-DD8C56D53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FBD2BD-5603-1828-2C0A-BD28C4168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01A82E-0159-4216-B2EA-642A14C2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D4CA54-A7A6-249D-7AA7-C9AA5CBA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F29F3-3675-76F3-ADDE-B0D669B1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295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421D-4E27-9B8C-963E-84379F71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A0079-718C-9E89-C048-23260FA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F48F50-3CF2-F8C0-E832-B124BA49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3C88D1-2670-3F36-5E4F-01683119C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E55D0-E6B2-220F-AD45-5E3A0751F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C5E926-5C17-F334-7AAD-D4A0D4D0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14B556-4212-1AE1-2582-1BDC3736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59701D-CCD2-4BF9-D5CC-BD220A44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061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EE752-FC27-609E-407E-C3E843EC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293280-2C92-DB57-D170-34BF137A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32EC46-8E3E-CEFA-A3DE-6F4E0282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5A30B1-A632-2406-6245-66E07802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094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56626B-74D3-338B-341D-98BD0D56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DF994ED-1413-C4A7-D336-03FE87E1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766359-3DEF-876E-7A9E-517962E5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83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F52BA-77F8-E5A3-8465-E380FC7E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44821-1360-5C74-A866-C0C9488E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FFA28A-DD4D-7A8A-A5E9-E77FE86E9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116989-070F-3F40-D05F-30AF9EBB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A2CE7-A4A1-54A5-CD74-84616EAE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D5D85-0560-C556-6A28-B6CCACD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736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579-E63F-3C54-370A-28A3BE14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7713FA-812A-6772-D362-A57DD5CF2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64FA79-6DB4-3A07-AC43-A1EDFD67E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3F7AE9-FB10-9730-EFE3-B7A567C1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BF237-3E4C-32D1-F538-2B8BC08D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74CC53-FB8E-9216-80DA-6433CE95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416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453E1-E0C8-2031-8EBB-307F96F5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0230F6-F7C4-566D-A587-D29F7AEF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86018-3EDF-FEF8-8331-FAB5B9FB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C95ABB-0396-E31F-D1B3-58E4BA87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E97C9-F360-B4EC-30E7-73DE3897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1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E1769D-3ABA-0D12-B996-E705D5653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57631E-A9CC-B8FA-77E6-A6D9B368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6E91F-4BC2-00EC-2E6D-D8EAEC01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E383-04CC-575B-1430-42B14E6F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F291D-1B7E-E7AF-7601-4D188D71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654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C9501F-E2FD-FCCC-8C77-086A769B1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46E168-F48C-1423-EA99-BF9FFABFD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21DDAC-5060-D863-6F5B-8EE0D4C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57DED-ED9F-C6D7-CDA5-07734923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A538F5-7E03-428E-7C76-F29BC066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46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07EC2-D859-58E2-6E06-56A51DD6E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2FADFF-1F9E-D6C1-75DF-235FDA740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F3B0F5-3F6A-06F8-A209-E7C62900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56B3FA-585E-2734-F8CB-2AE4E97B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5760E8-B64C-437D-4391-4AAD6FD1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8926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392CB3-29C3-8CAA-9BFD-68BBF68A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1DD8CB-6F49-795B-5930-BED331AAE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BF8C2A-47E2-9002-9102-1BA674767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C76DE3-6C99-50DE-00FB-4FC93029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BE5F78-D2EC-40F5-0017-DDEF9543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1320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DB533-F0BC-56C1-E2F6-36FDDD190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FA0B28-AC47-62B4-197C-946E73467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DB36-7A4C-373E-FC3C-A0E8B47E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546813-8C6E-D0A0-AD59-D0E2FB7B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E4CB4F-4559-2930-9888-1FF1426D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6927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B9B78-5122-2CB4-E7DC-6E6FCADD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320244-F7C1-A81F-6248-7C1AA760A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E9E8A8-C9F5-A4A2-0A91-85A290904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9F10AD-D0E4-1E6A-1A4C-B4A9BF76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F45A6D-650F-9113-D5A1-FE3B7171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29AF17-5118-4A53-F5BD-353ECEA1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4091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F5406-CA59-5F9F-D91A-913CB35F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642F79-91E4-B5FB-E93A-0E95E753B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80C381-8119-A176-02A0-E8B89307C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6AD114-CB03-7708-4F18-A47CD76D5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569A93-EA6D-3C16-014F-1B25D990D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B41EB5-564D-BB5F-0349-D9266572A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C4EC4A9-3F3F-FA80-DFD8-2A4C19D5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0807DA-5DCB-C90D-EC9A-3445DB30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3325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52584-D945-B689-9595-69831F85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D70676-DD7A-9070-F09B-BBA77650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D638A1-2DE8-4C68-4C62-7FDE26B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8EA071-21CF-4EE0-F3CC-FB2F0C2A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7925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EABD15-89E9-2568-734A-D1AF04C9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530740-877A-9FD0-F17E-73C7B86E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257E2C-DEB6-DA62-F02B-36298188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419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E1FCE-1D27-0E9C-DFD9-FC2244AF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26B9F4-6BCA-EBC8-AE1A-FF71230C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A04F4F-92D9-4AA6-CE9B-E497D386A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100365-BDB3-73E3-8A31-E07827BD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454172-7142-4678-184E-29AC979C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B04FF5-2C1A-978C-63B7-47B6BB63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5443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06C99-28F1-FE91-F76C-B0A8845A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81D13B4-189C-E376-42B0-DB3180F4D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A668CD-1EF3-95A7-D693-0B7DDB4A9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EACBA8-8C03-2BC7-580F-2F07F2E6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B893D4-439D-2BE3-1482-F43C4252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A1E94C-1428-F477-999E-4D63525B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509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4313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01399-FDD2-9FDD-8CA3-B369AE1E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77199C-AAA2-BC51-D5EE-061C404E2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D8E145-1AEF-09F5-0CE8-0F9336CD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DD8FE-9F01-855B-11F0-16574893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97649E-2B81-5D72-5A1F-E657B0D1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6925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3E617B-68E9-067C-FD28-3AE67D499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935236-A83F-34FC-3D80-217B4BC8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0A277-5C37-28E5-F128-543F03F74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E5FB89-43EA-73F2-8ED5-8D1DBD63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8CA610-A5A5-985F-DA84-3FC59480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898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D3093-360E-D481-21F0-5BDC74FE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890BB-9AFC-1BB3-B78C-72463FC7F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62856-28B0-6409-813B-64766324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70F1E9-9101-164D-B40D-952B30C2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73DBC-6BFF-7DBE-A62F-D1FB74BE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033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DE99F-5957-6D6B-42A9-7CCD962B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96427-CD09-86AF-C77D-3F45DEED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7B808-DE58-8BB8-D09C-0BD8B1D6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FE255-F8A0-AADC-042A-7EDAE4DA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42308-5304-A353-A909-8150180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955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C7A51-AC59-7A5F-CDC3-AEF6DAB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60D7A-8569-733E-5C65-92F851705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57A481-5A20-7725-EB23-555A4578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A7F43D-5B55-0BAA-5DC9-38A1885B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D48BBE-C01E-2D49-0D7D-1AA6996A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584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4B7BD-D637-321E-E926-FEDD990B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939FC-CC5E-2352-C106-3E85B472A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A83755-9309-F3C9-2F26-2B5FBE7CB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72EAA-FCBB-B903-C988-161ACEAF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944A5-3D4B-2516-81AB-60BCBDFC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2F698-6C6E-53C0-9E40-AE02456C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544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4A8FD-3E4C-5600-F84C-FFA66989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2FC662-FFA8-C23D-D7DD-0DEA69AE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9346A4-F3F2-BF8D-E6B6-AFD81B3A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78200F-9153-F385-ADD3-CFEE17751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4AB199-B1B2-78F7-A7B3-5DB97DEDD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62BEDE-29F7-3D3B-E4DA-0805F19A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4F51E0-8BEA-8824-AF65-520995A7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02B180-4DED-E90C-AA88-09F7BF34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621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697E-DE57-0125-92EE-048F019A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8449A4-CA57-621C-294A-F4119605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DFD16C-B888-C2CB-0436-F2B4474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22377F-F20F-EA04-E2FF-2A5E5512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449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4168D2-6A4E-8229-8BC9-C360BEC2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02E68E-EE49-424C-1C9F-5916186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C97507-B673-8806-CD14-A90EA34B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132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C5F4C-F963-7184-4795-D1B9FFCA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BE762-137B-E846-5337-B903BCE8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B58A8-77D7-4616-A6E5-8EF84AAB7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59D10-66A2-4A43-B51A-A24EDB0F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9AE25B-089D-A836-76C5-575C75B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8E22E8-2B66-B03B-7D83-2A2063D4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38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9618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9263-B7B5-29C5-51D5-A3C919FD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01EF8B8-2216-83AC-95D6-E8D17A71E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5C6E2C-D625-800B-516A-843FE1B8F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AFA18C-30E5-24BB-6033-1F5D4105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E904C-7803-4B4F-82FB-8DF71130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16625-FD9A-0D48-650E-C3AA8016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76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41041-3435-1C59-F6BD-A39F9C82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C563F-5787-296D-60AC-35CB874A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A434DF-2654-36F4-926C-EC61CD8D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E3E630-DBF5-80D1-D947-D11CAE3F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505EA4-F01D-82F4-65D0-89DB797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267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9ED371-6FF8-8DC3-F749-C756288CC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025116-E7C4-6D30-DE0D-FCA321796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E1B35B-E0D8-2358-F168-336BE232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A902-BB12-5851-D611-0F27D99B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7F80A-A021-15BA-8A44-6B404EE6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09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617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525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716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754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78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05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0903-41B0-FE4A-270F-D7FC13B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FFE198-CCE9-D6AE-D750-686FCDD07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77307-824F-9A13-93D1-AF19BEFD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F5D10-62F7-216C-F227-E38F56D0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3F55B-810F-E028-559F-3A70B6BC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4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231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623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CBA2D-A707-F118-5244-998F73BA1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CEF07-75E9-9341-61A6-8DABC6003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9398E-410A-ACE7-4DDD-69D9081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3F58A-9A84-7A02-22A4-59078A2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494F-D391-773F-E33A-46E6649B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5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81FAF-1D5A-BADF-4683-3FCEC1F0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1E0E1-B175-E188-6C68-3EEB8FC3D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D3D3D-578A-E5B5-7563-41372362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492-A5ED-6558-413A-4F6CCB6D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F3C2A-D649-97CB-EC42-B499BA7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58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A149-63F2-EC3A-24B7-D809C0C7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51E074-A9E4-251A-8185-01F318AFD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11FA7-53FF-63E0-19F3-02B6F583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914EF-D371-24EA-CF0A-3F7F3D32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8D9029-FC16-CE66-5075-6D6F506F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0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BB610-B317-DD8F-F869-B8E01514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D15AC-C72A-6B31-57B9-38E401E2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D96611-A2DD-44D5-EB2A-E62ED16A5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D4D636-2B17-403D-0CCC-8B53F832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7CBED-810F-53EC-6213-427EE7C0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35BD86-7641-46FA-E524-F44B1ED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7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8BAF7-6317-91B0-EF6E-AE2EE4B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89D9D-5234-CF38-3F05-883BEF1E9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1D940-A6D4-C04F-8313-267A8671E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31D2EE-BE33-A287-F510-C9115E27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8C8BC0-5CEB-EBAB-7557-2ED51944C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D3CBF1-D014-0483-C393-78E08DB4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6FA994-B84C-59A8-3EF3-ED84FE8E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EB56DF-F8CB-A063-FDBA-316727F8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5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1744-A567-AB2C-FDFC-32185610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83F310-03F0-6234-18A6-18059473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AD7CF-345D-255C-D783-7A64EEAB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DEC72B-D33C-3719-2153-6346E95A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38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B64C58-AB10-128E-DAFD-13EB4095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F0A16D-4962-DD33-4A2E-3D89810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B8AEB-0C9B-3596-889F-757112B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59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1AA54-FCBD-43C9-D820-829F1CF8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47DF8-9EA8-2BE1-DA4C-4A5D4249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615A40-AA6E-6C0B-2924-82119B90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8A17D4-A338-AACE-2AAD-B9FC80D8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CBD8C-3F95-7B92-BC18-6CD95B2C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96C16-C123-02FD-4DBE-71514A6B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7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1BA51-4022-3DA0-5DBE-192E0DF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318E2-7151-21B5-5CA3-19EF6A256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CFED2-DC64-DF5C-DED0-10721D0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FA30E-0340-F6B1-2F88-8ED0E805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76FDC-FCF5-9A8A-DC40-5AE189C5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86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3CC52-A62F-DF61-5AE2-3FF95CF9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23DEDA-7EB5-F22C-E4E6-3E99EFE95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E5912F-4042-06AB-5299-B4F319D6B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908BD0-E225-444B-9319-2EC88264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9A5E7D-C094-1051-9918-317CF6F7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2FA8B4-D53C-74B5-BE96-900B1BA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55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FFDD3-BBE7-5B72-7ED0-40B0BF34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64867A-469B-6719-ADC8-82553207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CA4EC-A7BB-EA68-F802-0D83C008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F35827-5EEE-B61D-E03F-644AFCB0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18C40-B1F0-C8D7-3440-3C1C894F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30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5A5F38-D5A4-378E-0932-5377EA99E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F7E672-B997-825C-2CE4-B397056A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1AF0F8-2D78-7CED-A80A-A3E285FE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2FACC-BCDC-9978-B9D5-7BAC98D6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FF548A-F456-0504-ABC4-5DFE7F50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57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02046-5EDE-C1AD-F030-2EA6C7A5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8491A6-DE77-6BB6-BE8F-221049700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22D0EE-8B61-C722-61E9-F57A84AE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A3CF6A-A9E9-BA57-AE6D-1BE4B4D9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FE28F-46A0-37D5-0D8A-37AC8554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1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C7146-FE8B-918B-5809-1B2D4398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D2F956-E88B-65F0-97CF-5DE5581B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4C407-823D-27D5-22E3-B352A8FB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8F0C-00AC-FA23-9667-761B164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25271-799F-2364-6E9C-CD6D74D2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96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24DFB-AE40-7870-0075-138A6B7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B5CEB-7864-F661-9E2F-15A288539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9EB5B-C791-00C5-7E63-B92A2BD0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BDD15-3830-C261-A524-08C20B1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6256C-62F2-AE0A-073A-0BDA6971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52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62301-D036-62B3-D20B-207F3A3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35D454-3D4D-C44C-3A43-706924FD0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0E2E3-331D-C08A-639C-7EDDE490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DAC688-4DFA-03EF-6A17-F569C73D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AE89EA-E53D-1364-FE12-2EA2F417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B865EA-193E-FBCD-CB92-62A43ADE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2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4AB2-6DEE-5A70-C99B-DC6C2CCA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D44B13-9310-CF88-E484-92C8ADA1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6FB225-BB53-E7FC-7769-7802CF81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DA4C02-7C66-8408-9446-F35845D47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9F73E-0BD2-EB9A-15CC-8AD29D74D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9881B-1038-883D-FBB3-7118B911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50685A-93C7-1C2F-D01D-C4B757B7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21316A-E56E-F134-1D76-540241F8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4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199CC-B587-855B-AE77-85F116C8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845FE2-FE47-9F97-09BF-E2EC75E0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E62727-C0E7-40F3-258F-B30CCB8F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BA8DE5-423C-9AE0-2F5A-515B701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83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0491F4-7AF7-5279-7C2E-5628E586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B849A-E5E4-41AE-18C6-8C18E17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1CEEA8-2276-2BAE-EE6E-31C191D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5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EB9F5-F5D9-A888-F9CC-F775F21C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24751F-4D6D-5AAB-F884-CA61AC756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7F9BD9-B5C2-CBCB-CB9A-4C644A43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8808C-58D9-4020-1AA0-770A1CF2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8C3D82-24BB-9C2A-B911-1969BC1E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8CE6F3-FFFA-F86F-B2C0-5F4AD245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77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7B406-3A8E-317A-F081-03F26F1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6FBE1E-E827-BE39-8537-E97D1CAB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E601E-BB36-4B91-A0E3-CF5EBD9E2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5D42C3-B53E-C49C-5ADB-AAC33570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671019-F8E3-E262-5928-12865397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88A27-D1E7-2DA6-712B-59A422F2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95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3DF37-39CA-E00D-49CA-771A8880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9EB3DD-9DAB-1380-DDE1-26EE6CE8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818203-D018-E542-317D-ACED22A2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9FEC7F-7854-296E-85BC-B3615A29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B3C7D9-1FCE-1182-43A0-069307B1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573D41-D290-CCBA-E382-091BE42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06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4C363-43C7-881E-35E9-C2F52BC2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A86A4-D97C-1E88-3993-BA58C128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B764A-7122-B34A-51F9-58B0B64C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EC7ED-27B9-95A3-6961-68589612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F7B09D-7CA5-B1F2-FBA3-8C01174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4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EA1ACF-0708-25B6-B766-E75493EAB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F22DB4-88BE-8526-A7E5-4EE475B6C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9FE1B4-E2EF-0C5A-1DF2-D4CEDB36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405A39-0C15-E9F9-225D-7E71148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D82A9B-F98F-9CF9-242E-FC055F80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78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FE7D5-9EFE-7F21-C0EB-DDCCEF9C3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C0843-4B54-3DEA-3E6F-8486D6DA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3AF6-73C8-7C90-1C2D-2EB4F978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B9ED3-8B1A-B847-471C-69F88AD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5B9B4-322E-ADF1-30E0-B328D7A0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0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9D4BC-B3FA-BCE9-A697-D9C01456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81C7B-394A-5553-ECFD-FC257AA8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75A30A-019B-FB43-C495-A65A28C6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25AED-AA5E-D052-EE47-BD998F5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4E690-6316-6B90-4FBF-4AC383C6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33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80C56-43D6-D7CC-16C7-670FD40E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10A7EB-FE75-7959-EFCB-6C208AF4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6F8D8C-BFDD-5CD2-5CED-7E6C9F91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BD7FE-2CB6-81EB-B22C-514C7731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6ED66-3286-52DA-64D5-397579B5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67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F738F-AAA1-5FD1-A7DB-FBD935A0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7AF07-72C0-31F4-D86C-DD8C56D53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FBD2BD-5603-1828-2C0A-BD28C4168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01A82E-0159-4216-B2EA-642A14C2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D4CA54-A7A6-249D-7AA7-C9AA5CBA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F29F3-3675-76F3-ADDE-B0D669B1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7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421D-4E27-9B8C-963E-84379F71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A0079-718C-9E89-C048-23260FA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F48F50-3CF2-F8C0-E832-B124BA49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3C88D1-2670-3F36-5E4F-01683119C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E55D0-E6B2-220F-AD45-5E3A0751F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C5E926-5C17-F334-7AAD-D4A0D4D0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14B556-4212-1AE1-2582-1BDC3736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59701D-CCD2-4BF9-D5CC-BD220A44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8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EE752-FC27-609E-407E-C3E843EC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293280-2C92-DB57-D170-34BF137A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32EC46-8E3E-CEFA-A3DE-6F4E0282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5A30B1-A632-2406-6245-66E07802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7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6974A-0D6B-D30A-7695-8A531EBC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5C203D-BBBF-9C04-7F9C-D73FA676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873454-EF1B-7568-F17C-BAA4CC06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A06E1-30C8-0CDC-CE57-0F3DED461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F6FD9-CE3E-F6D3-6EDD-20E3FAB4C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169D26-A897-9AB4-301B-D173714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886F05-5FE8-D6B2-8EB9-6AB48477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2453F-BFB9-30DF-D3BC-22D0CD0E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74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56626B-74D3-338B-341D-98BD0D56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DF994ED-1413-C4A7-D336-03FE87E1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766359-3DEF-876E-7A9E-517962E5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4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F52BA-77F8-E5A3-8465-E380FC7E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44821-1360-5C74-A866-C0C9488E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FFA28A-DD4D-7A8A-A5E9-E77FE86E9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116989-070F-3F40-D05F-30AF9EBB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A2CE7-A4A1-54A5-CD74-84616EAE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D5D85-0560-C556-6A28-B6CCACD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35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579-E63F-3C54-370A-28A3BE14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7713FA-812A-6772-D362-A57DD5CF2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64FA79-6DB4-3A07-AC43-A1EDFD67E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3F7AE9-FB10-9730-EFE3-B7A567C1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BF237-3E4C-32D1-F538-2B8BC08D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74CC53-FB8E-9216-80DA-6433CE95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49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453E1-E0C8-2031-8EBB-307F96F5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0230F6-F7C4-566D-A587-D29F7AEF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86018-3EDF-FEF8-8331-FAB5B9FB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C95ABB-0396-E31F-D1B3-58E4BA87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E97C9-F360-B4EC-30E7-73DE3897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4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C9501F-E2FD-FCCC-8C77-086A769B1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46E168-F48C-1423-EA99-BF9FFABFD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21DDAC-5060-D863-6F5B-8EE0D4C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57DED-ED9F-C6D7-CDA5-07734923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A538F5-7E03-428E-7C76-F29BC066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44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892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D3093-360E-D481-21F0-5BDC74FE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890BB-9AFC-1BB3-B78C-72463FC7F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62856-28B0-6409-813B-64766324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70F1E9-9101-164D-B40D-952B30C2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73DBC-6BFF-7DBE-A62F-D1FB74BE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736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DE99F-5957-6D6B-42A9-7CCD962B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96427-CD09-86AF-C77D-3F45DEED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7B808-DE58-8BB8-D09C-0BD8B1D6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FE255-F8A0-AADC-042A-7EDAE4DA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42308-5304-A353-A909-8150180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09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C7A51-AC59-7A5F-CDC3-AEF6DAB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60D7A-8569-733E-5C65-92F851705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57A481-5A20-7725-EB23-555A4578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A7F43D-5B55-0BAA-5DC9-38A1885B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D48BBE-C01E-2D49-0D7D-1AA6996A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725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4B7BD-D637-321E-E926-FEDD990B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939FC-CC5E-2352-C106-3E85B472A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A83755-9309-F3C9-2F26-2B5FBE7CB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72EAA-FCBB-B903-C988-161ACEAF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944A5-3D4B-2516-81AB-60BCBDFC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2F698-6C6E-53C0-9E40-AE02456C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0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1C33-2CD4-2303-25F6-F9405BB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FE81CF-B496-41D6-20DD-F6E4E639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E0F145-E147-3BF1-DAD4-B8AE527D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7DCEF8-5AC5-3FED-3507-0974B43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154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4A8FD-3E4C-5600-F84C-FFA66989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2FC662-FFA8-C23D-D7DD-0DEA69AE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9346A4-F3F2-BF8D-E6B6-AFD81B3A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78200F-9153-F385-ADD3-CFEE17751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4AB199-B1B2-78F7-A7B3-5DB97DEDD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62BEDE-29F7-3D3B-E4DA-0805F19A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4F51E0-8BEA-8824-AF65-520995A7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02B180-4DED-E90C-AA88-09F7BF34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0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697E-DE57-0125-92EE-048F019A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8449A4-CA57-621C-294A-F4119605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DFD16C-B888-C2CB-0436-F2B4474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22377F-F20F-EA04-E2FF-2A5E5512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6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4168D2-6A4E-8229-8BC9-C360BEC2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02E68E-EE49-424C-1C9F-5916186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C97507-B673-8806-CD14-A90EA34B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03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C5F4C-F963-7184-4795-D1B9FFCA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BE762-137B-E846-5337-B903BCE8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B58A8-77D7-4616-A6E5-8EF84AAB7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59D10-66A2-4A43-B51A-A24EDB0F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9AE25B-089D-A836-76C5-575C75B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8E22E8-2B66-B03B-7D83-2A2063D4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079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9263-B7B5-29C5-51D5-A3C919FD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01EF8B8-2216-83AC-95D6-E8D17A71E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5C6E2C-D625-800B-516A-843FE1B8F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AFA18C-30E5-24BB-6033-1F5D4105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E904C-7803-4B4F-82FB-8DF71130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16625-FD9A-0D48-650E-C3AA8016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613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41041-3435-1C59-F6BD-A39F9C82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C563F-5787-296D-60AC-35CB874A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A434DF-2654-36F4-926C-EC61CD8D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E3E630-DBF5-80D1-D947-D11CAE3F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505EA4-F01D-82F4-65D0-89DB797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8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9ED371-6FF8-8DC3-F749-C756288CC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025116-E7C4-6D30-DE0D-FCA321796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E1B35B-E0D8-2358-F168-336BE232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A902-BB12-5851-D611-0F27D99B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7F80A-A021-15BA-8A44-6B404EE6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63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8BE04-2336-2C5B-DFB6-CDEB1CE26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05B94-0AD9-F315-2183-AA408B3A3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B3B2C0-1802-D95B-AC32-4D6F184E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D9890-0736-098D-E527-C4DBBBA6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2E647-B2F9-C964-CB61-E35ED093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289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0903-41B0-FE4A-270F-D7FC13B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FFE198-CCE9-D6AE-D750-686FCDD07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77307-824F-9A13-93D1-AF19BEFD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F5D10-62F7-216C-F227-E38F56D0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3F55B-810F-E028-559F-3A70B6BC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62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1BA51-4022-3DA0-5DBE-192E0DF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318E2-7151-21B5-5CA3-19EF6A256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CFED2-DC64-DF5C-DED0-10721D0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FA30E-0340-F6B1-2F88-8ED0E805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76FDC-FCF5-9A8A-DC40-5AE189C5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5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9E85F8-BB04-6C04-B375-873C7E7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DA2358-74FA-9823-027A-929EAFEC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670FF4-CEF5-EF59-918B-6AF91AA3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099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EB9F5-F5D9-A888-F9CC-F775F21C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24751F-4D6D-5AAB-F884-CA61AC756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7F9BD9-B5C2-CBCB-CB9A-4C644A43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8808C-58D9-4020-1AA0-770A1CF2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8C3D82-24BB-9C2A-B911-1969BC1E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8CE6F3-FFFA-F86F-B2C0-5F4AD245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6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6974A-0D6B-D30A-7695-8A531EBC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5C203D-BBBF-9C04-7F9C-D73FA676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873454-EF1B-7568-F17C-BAA4CC06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A06E1-30C8-0CDC-CE57-0F3DED461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F6FD9-CE3E-F6D3-6EDD-20E3FAB4C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169D26-A897-9AB4-301B-D173714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886F05-5FE8-D6B2-8EB9-6AB48477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2453F-BFB9-30DF-D3BC-22D0CD0E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30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1C33-2CD4-2303-25F6-F9405BB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FE81CF-B496-41D6-20DD-F6E4E639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E0F145-E147-3BF1-DAD4-B8AE527D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7DCEF8-5AC5-3FED-3507-0974B43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625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9E85F8-BB04-6C04-B375-873C7E7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DA2358-74FA-9823-027A-929EAFEC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670FF4-CEF5-EF59-918B-6AF91AA3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23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A2CB8-69F9-CBE2-AB8B-4C62A77D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04277-AAEA-036B-C808-9DCCF74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7E8606-F023-0A55-ABAE-DE50C7B10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16F981-73D8-43D4-D3C8-54E08064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7FA04E-F585-1BAE-086B-0BB4F6E8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79B69-76A9-BE58-2429-6ADFF810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91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EAB6B-65A1-44CB-0517-8BCB0499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631347-6337-7281-1103-A8965E74B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C93092-06F1-DC01-6037-F35A15A64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35DA06-863E-D766-8810-096DA132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3D4B0A-1188-FA46-5387-FC64AD29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8F203E-8D38-8CE0-8E9E-EFDB4B0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426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757C1-C310-771E-CF69-B9004983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7CE524-C34F-F2F9-AFA0-CC128EED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F8238-91DE-DA17-4250-AF57EDD8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61B332-3C8E-AFF9-7268-220BEFAC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2D731-5D46-7E9E-AE8D-415737E6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34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E1769D-3ABA-0D12-B996-E705D5653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57631E-A9CC-B8FA-77E6-A6D9B368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6E91F-4BC2-00EC-2E6D-D8EAEC01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E383-04CC-575B-1430-42B14E6F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F291D-1B7E-E7AF-7601-4D188D71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65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CBA2D-A707-F118-5244-998F73BA1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CEF07-75E9-9341-61A6-8DABC6003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9398E-410A-ACE7-4DDD-69D9081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3F58A-9A84-7A02-22A4-59078A2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494F-D391-773F-E33A-46E6649B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97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81FAF-1D5A-BADF-4683-3FCEC1F0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1E0E1-B175-E188-6C68-3EEB8FC3D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D3D3D-578A-E5B5-7563-41372362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492-A5ED-6558-413A-4F6CCB6D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F3C2A-D649-97CB-EC42-B499BA7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5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A2CB8-69F9-CBE2-AB8B-4C62A77D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04277-AAEA-036B-C808-9DCCF74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7E8606-F023-0A55-ABAE-DE50C7B10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16F981-73D8-43D4-D3C8-54E08064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7FA04E-F585-1BAE-086B-0BB4F6E8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79B69-76A9-BE58-2429-6ADFF810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88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A149-63F2-EC3A-24B7-D809C0C7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51E074-A9E4-251A-8185-01F318AFD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11FA7-53FF-63E0-19F3-02B6F583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914EF-D371-24EA-CF0A-3F7F3D32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8D9029-FC16-CE66-5075-6D6F506F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106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BB610-B317-DD8F-F869-B8E01514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D15AC-C72A-6B31-57B9-38E401E2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D96611-A2DD-44D5-EB2A-E62ED16A5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D4D636-2B17-403D-0CCC-8B53F832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7CBED-810F-53EC-6213-427EE7C0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35BD86-7641-46FA-E524-F44B1ED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96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8BAF7-6317-91B0-EF6E-AE2EE4B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89D9D-5234-CF38-3F05-883BEF1E9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1D940-A6D4-C04F-8313-267A8671E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31D2EE-BE33-A287-F510-C9115E27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8C8BC0-5CEB-EBAB-7557-2ED51944C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D3CBF1-D014-0483-C393-78E08DB4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6FA994-B84C-59A8-3EF3-ED84FE8E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EB56DF-F8CB-A063-FDBA-316727F8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207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1744-A567-AB2C-FDFC-32185610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83F310-03F0-6234-18A6-18059473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AD7CF-345D-255C-D783-7A64EEAB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DEC72B-D33C-3719-2153-6346E95A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47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B64C58-AB10-128E-DAFD-13EB4095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F0A16D-4962-DD33-4A2E-3D89810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B8AEB-0C9B-3596-889F-757112B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465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1AA54-FCBD-43C9-D820-829F1CF8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47DF8-9EA8-2BE1-DA4C-4A5D4249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615A40-AA6E-6C0B-2924-82119B90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8A17D4-A338-AACE-2AAD-B9FC80D8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CBD8C-3F95-7B92-BC18-6CD95B2C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96C16-C123-02FD-4DBE-71514A6B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633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3CC52-A62F-DF61-5AE2-3FF95CF9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23DEDA-7EB5-F22C-E4E6-3E99EFE95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E5912F-4042-06AB-5299-B4F319D6B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908BD0-E225-444B-9319-2EC88264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9A5E7D-C094-1051-9918-317CF6F7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2FA8B4-D53C-74B5-BE96-900B1BA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14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FFDD3-BBE7-5B72-7ED0-40B0BF34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64867A-469B-6719-ADC8-82553207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CA4EC-A7BB-EA68-F802-0D83C008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F35827-5EEE-B61D-E03F-644AFCB0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18C40-B1F0-C8D7-3440-3C1C894F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103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5A5F38-D5A4-378E-0932-5377EA99E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F7E672-B997-825C-2CE4-B397056A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1AF0F8-2D78-7CED-A80A-A3E285FE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2FACC-BCDC-9978-B9D5-7BAC98D6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FF548A-F456-0504-ABC4-5DFE7F50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5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02046-5EDE-C1AD-F030-2EA6C7A5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8491A6-DE77-6BB6-BE8F-221049700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22D0EE-8B61-C722-61E9-F57A84AE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A3CF6A-A9E9-BA57-AE6D-1BE4B4D9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FE28F-46A0-37D5-0D8A-37AC8554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7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EAB6B-65A1-44CB-0517-8BCB0499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631347-6337-7281-1103-A8965E74B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C93092-06F1-DC01-6037-F35A15A64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35DA06-863E-D766-8810-096DA132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3D4B0A-1188-FA46-5387-FC64AD29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8F203E-8D38-8CE0-8E9E-EFDB4B0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43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C7146-FE8B-918B-5809-1B2D4398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D2F956-E88B-65F0-97CF-5DE5581B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4C407-823D-27D5-22E3-B352A8FB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8F0C-00AC-FA23-9667-761B164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25271-799F-2364-6E9C-CD6D74D2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33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24DFB-AE40-7870-0075-138A6B7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B5CEB-7864-F661-9E2F-15A288539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9EB5B-C791-00C5-7E63-B92A2BD0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BDD15-3830-C261-A524-08C20B1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6256C-62F2-AE0A-073A-0BDA6971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80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62301-D036-62B3-D20B-207F3A3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35D454-3D4D-C44C-3A43-706924FD0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0E2E3-331D-C08A-639C-7EDDE490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DAC688-4DFA-03EF-6A17-F569C73D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AE89EA-E53D-1364-FE12-2EA2F417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B865EA-193E-FBCD-CB92-62A43ADE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860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4AB2-6DEE-5A70-C99B-DC6C2CCA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D44B13-9310-CF88-E484-92C8ADA1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6FB225-BB53-E7FC-7769-7802CF81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DA4C02-7C66-8408-9446-F35845D47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9F73E-0BD2-EB9A-15CC-8AD29D74D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9881B-1038-883D-FBB3-7118B911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50685A-93C7-1C2F-D01D-C4B757B7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21316A-E56E-F134-1D76-540241F8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419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199CC-B587-855B-AE77-85F116C8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845FE2-FE47-9F97-09BF-E2EC75E0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E62727-C0E7-40F3-258F-B30CCB8F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BA8DE5-423C-9AE0-2F5A-515B701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7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0491F4-7AF7-5279-7C2E-5628E586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B849A-E5E4-41AE-18C6-8C18E17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1CEEA8-2276-2BAE-EE6E-31C191D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739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7B406-3A8E-317A-F081-03F26F1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6FBE1E-E827-BE39-8537-E97D1CAB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E601E-BB36-4B91-A0E3-CF5EBD9E2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5D42C3-B53E-C49C-5ADB-AAC33570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671019-F8E3-E262-5928-12865397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88A27-D1E7-2DA6-712B-59A422F2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94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3DF37-39CA-E00D-49CA-771A8880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9EB3DD-9DAB-1380-DDE1-26EE6CE8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818203-D018-E542-317D-ACED22A2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9FEC7F-7854-296E-85BC-B3615A29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B3C7D9-1FCE-1182-43A0-069307B1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573D41-D290-CCBA-E382-091BE42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024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4C363-43C7-881E-35E9-C2F52BC2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A86A4-D97C-1E88-3993-BA58C128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B764A-7122-B34A-51F9-58B0B64C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EC7ED-27B9-95A3-6961-68589612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F7B09D-7CA5-B1F2-FBA3-8C01174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282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EA1ACF-0708-25B6-B766-E75493EAB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F22DB4-88BE-8526-A7E5-4EE475B6C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9FE1B4-E2EF-0C5A-1DF2-D4CEDB36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405A39-0C15-E9F9-225D-7E71148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D82A9B-F98F-9CF9-242E-FC055F80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3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EA323DB-B1C4-D366-D1AD-2117A8EE050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CD9A1A-2F39-D874-1826-63DD62DC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F6C85-4762-5772-9EC5-A009009D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B7AD7-9360-4227-1981-871A78D08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56719-47D3-6021-B44F-1AFEAF37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37E85-6B75-6F6E-3850-EE4A1C27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3B45794-DFA6-53A7-7358-B33805F62A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9417" y="7388436"/>
            <a:ext cx="6913315" cy="8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AE92D9F-6456-48B5-2B67-81503FCBBA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B20A5E-CA42-CF6C-E54D-87ADD39A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AD3B69-D55D-63AE-5A96-665CF0AA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A58F77-3220-2FFB-9A3F-80FD90C3A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73545-1FC4-D962-4497-08BC038CA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497E64-9671-22C5-DC43-8DA1426F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4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0F7C7D2-71DF-8BEA-788A-08D3CD2E78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85CC8F-2330-91D2-4378-9140AEFE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801B2D-B15B-FFB7-2762-793255996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942EC-68CB-DDB5-29C1-5B13F342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B1D1D-5A05-7833-B446-CAD6307B2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0CE44-FF7F-74CA-2D77-F9E03306D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2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FDB8B57-9C5E-21F0-FB72-1BCE25A753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2E88BB-D701-7F76-0522-8EF4BAD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A7D169-64E4-A62D-701C-9E7500CA3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BFB3C3-D345-6AA0-D0AB-D26C0712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F580C-AF27-ECE3-044C-F3BAB6D90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2299F-B90D-0361-3E0E-922182EC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5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442D83-1F09-8EA3-0272-B2BC5B2157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1AC2B9-DCE2-1A49-8E6A-02398EB7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9478B-8E79-E073-C598-53E0F91A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E7163-DA6E-B85A-1301-1E3C0B88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A8368-34AA-22F1-AB6B-CA2000478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D49FB-62BC-C65E-9E8F-87A3A18E3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802" r:id="rId1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AE92D9F-6456-48B5-2B67-81503FCBBA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B20A5E-CA42-CF6C-E54D-87ADD39A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AD3B69-D55D-63AE-5A96-665CF0AA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A58F77-3220-2FFB-9A3F-80FD90C3A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73545-1FC4-D962-4497-08BC038CA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497E64-9671-22C5-DC43-8DA1426F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6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EA323DB-B1C4-D366-D1AD-2117A8EE05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CD9A1A-2F39-D874-1826-63DD62DC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F6C85-4762-5772-9EC5-A009009D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B7AD7-9360-4227-1981-871A78D08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56719-47D3-6021-B44F-1AFEAF37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37E85-6B75-6F6E-3850-EE4A1C27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6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0F7C7D2-71DF-8BEA-788A-08D3CD2E78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85CC8F-2330-91D2-4378-9140AEFE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801B2D-B15B-FFB7-2762-793255996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942EC-68CB-DDB5-29C1-5B13F342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B1D1D-5A05-7833-B446-CAD6307B2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0CE44-FF7F-74CA-2D77-F9E03306D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FDB8B57-9C5E-21F0-FB72-1BCE25A753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2E88BB-D701-7F76-0522-8EF4BAD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A7D169-64E4-A62D-701C-9E7500CA3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BFB3C3-D345-6AA0-D0AB-D26C0712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F580C-AF27-ECE3-044C-F3BAB6D90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2299F-B90D-0361-3E0E-922182EC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8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442D83-1F09-8EA3-0272-B2BC5B2157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1AC2B9-DCE2-1A49-8E6A-02398EB7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9478B-8E79-E073-C598-53E0F91A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E7163-DA6E-B85A-1301-1E3C0B88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05/05/2026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A8368-34AA-22F1-AB6B-CA2000478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D49FB-62BC-C65E-9E8F-87A3A18E3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4FC74446-4BB8-8275-618F-93FFB8BF8B73}"/>
              </a:ext>
            </a:extLst>
          </p:cNvPr>
          <p:cNvSpPr/>
          <p:nvPr/>
        </p:nvSpPr>
        <p:spPr>
          <a:xfrm>
            <a:off x="3824869" y="1639228"/>
            <a:ext cx="6211230" cy="2308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s-ES" sz="6000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	</a:t>
            </a: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	</a:t>
            </a:r>
            <a:r>
              <a:rPr lang="es-ES" sz="6000" b="1" noProof="0" dirty="0">
                <a:solidFill>
                  <a:srgbClr val="B09C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AVANCES EN LA EJECUCIÓN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rgbClr val="B09C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PROGRAMA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6DEC6F-E473-635D-418A-C45AD52D8261}"/>
              </a:ext>
            </a:extLst>
          </p:cNvPr>
          <p:cNvSpPr txBox="1"/>
          <p:nvPr/>
        </p:nvSpPr>
        <p:spPr>
          <a:xfrm>
            <a:off x="780216" y="5013892"/>
            <a:ext cx="1182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noProof="0" dirty="0">
                <a:solidFill>
                  <a:schemeClr val="bg1"/>
                </a:solidFill>
                <a:latin typeface="+mj-lt"/>
              </a:rPr>
              <a:t>Comité </a:t>
            </a:r>
            <a:r>
              <a:rPr lang="es-ES" sz="3600" b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ES" sz="3600" b="1" noProof="0" dirty="0">
                <a:solidFill>
                  <a:schemeClr val="bg1"/>
                </a:solidFill>
                <a:latin typeface="+mj-lt"/>
              </a:rPr>
              <a:t> Seguimiento del Programa FEDER 2021-2027 de CASTILLA-LA MANCHA</a:t>
            </a:r>
          </a:p>
        </p:txBody>
      </p:sp>
    </p:spTree>
    <p:extLst>
      <p:ext uri="{BB962C8B-B14F-4D97-AF65-F5344CB8AC3E}">
        <p14:creationId xmlns:p14="http://schemas.microsoft.com/office/powerpoint/2010/main" val="151594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814C126-3F6D-F586-380B-CC2C710B82B5}"/>
              </a:ext>
            </a:extLst>
          </p:cNvPr>
          <p:cNvSpPr/>
          <p:nvPr/>
        </p:nvSpPr>
        <p:spPr>
          <a:xfrm>
            <a:off x="290433" y="1980062"/>
            <a:ext cx="13185934" cy="3562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endParaRPr lang="es-ES" sz="6000" b="1" dirty="0">
              <a:solidFill>
                <a:srgbClr val="B09C56"/>
              </a:solidFill>
              <a:latin typeface="Gilda Display" pitchFamily="34" charset="0"/>
            </a:endParaRPr>
          </a:p>
          <a:p>
            <a:pPr marL="0" indent="0" algn="ctr">
              <a:buNone/>
            </a:pPr>
            <a:r>
              <a:rPr lang="es-ES" sz="6000" b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GRACIAS POR 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VUESTRA ATENCIÓN</a:t>
            </a:r>
          </a:p>
        </p:txBody>
      </p:sp>
    </p:spTree>
    <p:extLst>
      <p:ext uri="{BB962C8B-B14F-4D97-AF65-F5344CB8AC3E}">
        <p14:creationId xmlns:p14="http://schemas.microsoft.com/office/powerpoint/2010/main" val="391532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22233" y="1575600"/>
            <a:ext cx="13185934" cy="1934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200"/>
              </a:lnSpc>
              <a:buNone/>
            </a:pPr>
            <a:r>
              <a:rPr lang="es-ES" sz="8000" b="1" dirty="0">
                <a:solidFill>
                  <a:srgbClr val="B09C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6" name="Text 4"/>
          <p:cNvSpPr/>
          <p:nvPr/>
        </p:nvSpPr>
        <p:spPr>
          <a:xfrm>
            <a:off x="722233" y="4160163"/>
            <a:ext cx="13185934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s-ES" sz="1450" noProof="0" dirty="0"/>
          </a:p>
        </p:txBody>
      </p:sp>
      <p:sp>
        <p:nvSpPr>
          <p:cNvPr id="7" name="Text 5">
            <a:hlinkClick r:id="rId3" action="ppaction://hlinksldjump"/>
          </p:cNvPr>
          <p:cNvSpPr/>
          <p:nvPr/>
        </p:nvSpPr>
        <p:spPr>
          <a:xfrm>
            <a:off x="722233" y="4524613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b="1" noProof="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es-ES" sz="145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22233" y="4771073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 7">
            <a:hlinkClick r:id="rId3" action="ppaction://hlinksldjump"/>
          </p:cNvPr>
          <p:cNvSpPr/>
          <p:nvPr/>
        </p:nvSpPr>
        <p:spPr>
          <a:xfrm>
            <a:off x="728715" y="4840843"/>
            <a:ext cx="4200763" cy="27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1600" b="1" noProof="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FEDER 2021-2027 DE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s-ES" sz="1600" b="1" noProof="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CASTILLA –LA MANCHA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Cuadro de inversión del Programa por OP y OE.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s-ES" sz="1600" noProof="0" dirty="0"/>
          </a:p>
        </p:txBody>
      </p:sp>
      <p:sp>
        <p:nvSpPr>
          <p:cNvPr id="11" name="Text 9">
            <a:hlinkClick r:id="rId4" action="ppaction://hlinksldjump"/>
          </p:cNvPr>
          <p:cNvSpPr/>
          <p:nvPr/>
        </p:nvSpPr>
        <p:spPr>
          <a:xfrm>
            <a:off x="5345511" y="4524159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b="1" noProof="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s-ES" sz="145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256847" y="4771073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13" name="Text 11">
            <a:hlinkClick r:id="rId4" action="ppaction://hlinksldjump"/>
          </p:cNvPr>
          <p:cNvSpPr/>
          <p:nvPr/>
        </p:nvSpPr>
        <p:spPr>
          <a:xfrm>
            <a:off x="5173266" y="4909661"/>
            <a:ext cx="4527658" cy="1022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1600" b="1" noProof="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 DE LA EJECUCIÓN DEL PROGRAMA</a:t>
            </a:r>
          </a:p>
          <a:p>
            <a:pPr>
              <a:lnSpc>
                <a:spcPts val="1350"/>
              </a:lnSpc>
            </a:pPr>
            <a:endParaRPr lang="es-ES" sz="1600" dirty="0">
              <a:solidFill>
                <a:srgbClr val="18181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 del desarrollo de las operaciones </a:t>
            </a:r>
          </a:p>
          <a:p>
            <a:r>
              <a:rPr lang="es-ES" sz="16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programadas y su estado de ejecución.</a:t>
            </a:r>
          </a:p>
          <a:p>
            <a:pPr marL="0" indent="0" algn="l">
              <a:lnSpc>
                <a:spcPts val="2500"/>
              </a:lnSpc>
              <a:buNone/>
            </a:pPr>
            <a:endParaRPr lang="es-ES" sz="1600" noProof="0" dirty="0"/>
          </a:p>
        </p:txBody>
      </p:sp>
      <p:sp>
        <p:nvSpPr>
          <p:cNvPr id="15" name="Text 13"/>
          <p:cNvSpPr/>
          <p:nvPr/>
        </p:nvSpPr>
        <p:spPr>
          <a:xfrm>
            <a:off x="9813282" y="4487982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b="1" noProof="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s-ES" sz="145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791462" y="4771073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17" name="Text 15">
            <a:hlinkClick r:id="rId5" action="ppaction://hlinksldjump"/>
          </p:cNvPr>
          <p:cNvSpPr/>
          <p:nvPr/>
        </p:nvSpPr>
        <p:spPr>
          <a:xfrm>
            <a:off x="9757054" y="4849833"/>
            <a:ext cx="4527658" cy="2865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s-ES" sz="16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PREVISIONES DE CERTIFICACIÓN Y CUMPLIMIENTO N+3</a:t>
            </a:r>
          </a:p>
          <a:p>
            <a:pPr>
              <a:lnSpc>
                <a:spcPts val="1350"/>
              </a:lnSpc>
            </a:pPr>
            <a:endParaRPr lang="es-ES" sz="1600" b="1" dirty="0">
              <a:solidFill>
                <a:srgbClr val="18181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Previsiones y compromisos de certificación 2025,</a:t>
            </a:r>
          </a:p>
          <a:p>
            <a:r>
              <a:rPr lang="es-ES" sz="16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 y 2027.</a:t>
            </a:r>
          </a:p>
          <a:p>
            <a:pPr marL="0" indent="0" algn="l">
              <a:lnSpc>
                <a:spcPts val="2500"/>
              </a:lnSpc>
              <a:buNone/>
            </a:pPr>
            <a:endParaRPr lang="es-ES" sz="1600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A8F234FE-2E67-FEE4-FF4E-F27C42B7F39E}"/>
              </a:ext>
            </a:extLst>
          </p:cNvPr>
          <p:cNvSpPr/>
          <p:nvPr/>
        </p:nvSpPr>
        <p:spPr>
          <a:xfrm>
            <a:off x="1770446" y="516943"/>
            <a:ext cx="11089508" cy="680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350"/>
              </a:lnSpc>
            </a:pPr>
            <a:r>
              <a:rPr lang="es-ES" sz="3600" b="1" dirty="0">
                <a:solidFill>
                  <a:srgbClr val="B09C56"/>
                </a:solidFill>
                <a:latin typeface="+mj-lt"/>
              </a:rPr>
              <a:t>PROGRAMA FEDER 2021-2027 DE CASTILLA-LA MANCHA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78C1A93-932B-1988-9869-48C9BAFC9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895554"/>
              </p:ext>
            </p:extLst>
          </p:nvPr>
        </p:nvGraphicFramePr>
        <p:xfrm>
          <a:off x="937392" y="1282390"/>
          <a:ext cx="12589036" cy="5919300"/>
        </p:xfrm>
        <a:graphic>
          <a:graphicData uri="http://schemas.openxmlformats.org/drawingml/2006/table">
            <a:tbl>
              <a:tblPr/>
              <a:tblGrid>
                <a:gridCol w="3630800">
                  <a:extLst>
                    <a:ext uri="{9D8B030D-6E8A-4147-A177-3AD203B41FA5}">
                      <a16:colId xmlns:a16="http://schemas.microsoft.com/office/drawing/2014/main" val="1192017676"/>
                    </a:ext>
                  </a:extLst>
                </a:gridCol>
                <a:gridCol w="2952146">
                  <a:extLst>
                    <a:ext uri="{9D8B030D-6E8A-4147-A177-3AD203B41FA5}">
                      <a16:colId xmlns:a16="http://schemas.microsoft.com/office/drawing/2014/main" val="3881933417"/>
                    </a:ext>
                  </a:extLst>
                </a:gridCol>
                <a:gridCol w="1900232">
                  <a:extLst>
                    <a:ext uri="{9D8B030D-6E8A-4147-A177-3AD203B41FA5}">
                      <a16:colId xmlns:a16="http://schemas.microsoft.com/office/drawing/2014/main" val="4197717601"/>
                    </a:ext>
                  </a:extLst>
                </a:gridCol>
                <a:gridCol w="1900232">
                  <a:extLst>
                    <a:ext uri="{9D8B030D-6E8A-4147-A177-3AD203B41FA5}">
                      <a16:colId xmlns:a16="http://schemas.microsoft.com/office/drawing/2014/main" val="1988503768"/>
                    </a:ext>
                  </a:extLst>
                </a:gridCol>
                <a:gridCol w="1102813">
                  <a:extLst>
                    <a:ext uri="{9D8B030D-6E8A-4147-A177-3AD203B41FA5}">
                      <a16:colId xmlns:a16="http://schemas.microsoft.com/office/drawing/2014/main" val="3985806136"/>
                    </a:ext>
                  </a:extLst>
                </a:gridCol>
                <a:gridCol w="1102813">
                  <a:extLst>
                    <a:ext uri="{9D8B030D-6E8A-4147-A177-3AD203B41FA5}">
                      <a16:colId xmlns:a16="http://schemas.microsoft.com/office/drawing/2014/main" val="2675547041"/>
                    </a:ext>
                  </a:extLst>
                </a:gridCol>
              </a:tblGrid>
              <a:tr h="6577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Objetivo político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Objetivo específico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Gasto programado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Ayuda FEDER programada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Peso relativo en el Programa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140955"/>
                  </a:ext>
                </a:extLst>
              </a:tr>
              <a:tr h="328850">
                <a:tc rowSpan="5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 Una Europa más competitiva e inteligente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1.1. I+D+i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65.833.000,00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55.958.050,00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8,38%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20,55%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12498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1.2. Digitalización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26.311.823,00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22.365.049,55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3,35%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798900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1.3. PYMES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21.376.356,00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18.169.902,60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2,72%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186874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1.4. Capacidades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2.000.000,00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1.700.000,00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0,25%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319991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1.6. STEP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46.000.000,00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46.000.000,00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5,85%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578023"/>
                  </a:ext>
                </a:extLst>
              </a:tr>
              <a:tr h="328850">
                <a:tc rowSpan="7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 Una Europa más verde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2.1. Eficiencia energética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124.438.522,00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105.772.743,70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15,83%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42,36%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270091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2.2. Energías renovables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82.306.305,00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69.960.359,25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10,47%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282380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2.4. Riesgos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24.241.000,00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20.604.850,00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3,08%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682817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2.5. Agua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65.065.000,29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55.305.250,25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8,28%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969786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2.6. Economía circular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19.411.000,00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16.499.350,00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2,47%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963341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2.9. STEP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14.000.000,00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14.000.000,00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1,78%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472213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2.10. RESTORE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3.521.411,00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3.345.340,45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0,45%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792761"/>
                  </a:ext>
                </a:extLst>
              </a:tr>
              <a:tr h="328850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4. Una Europa más social e integradora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4.2. Educación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80.913.000,00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68.776.050,00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10,29%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37,09%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488128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4.5. Sanidad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141.819.804,00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120.546.833,40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18,04%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653807"/>
                  </a:ext>
                </a:extLst>
              </a:tr>
              <a:tr h="328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4.7. Vivienda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68.819.586,11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65.378.606,80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8,76%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787540"/>
                  </a:ext>
                </a:extLst>
              </a:tr>
              <a:tr h="328850"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1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786.056.807,40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684.382.386,00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994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68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ECA17CD-79D9-D3A0-B7A9-37AD020ECAA9}"/>
              </a:ext>
            </a:extLst>
          </p:cNvPr>
          <p:cNvSpPr/>
          <p:nvPr/>
        </p:nvSpPr>
        <p:spPr>
          <a:xfrm>
            <a:off x="3576875" y="1053276"/>
            <a:ext cx="9759984" cy="680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350"/>
              </a:lnSpc>
            </a:pPr>
            <a:r>
              <a:rPr lang="es-ES" sz="3600" b="1" dirty="0">
                <a:solidFill>
                  <a:srgbClr val="B09C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 DE LA EJECUCIÓN DEL PROGRAMA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17BAA18-F7B7-3429-D65E-799592C17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145581"/>
              </p:ext>
            </p:extLst>
          </p:nvPr>
        </p:nvGraphicFramePr>
        <p:xfrm>
          <a:off x="1037063" y="1984916"/>
          <a:ext cx="12556274" cy="5609064"/>
        </p:xfrm>
        <a:graphic>
          <a:graphicData uri="http://schemas.openxmlformats.org/drawingml/2006/table">
            <a:tbl>
              <a:tblPr/>
              <a:tblGrid>
                <a:gridCol w="2482905">
                  <a:extLst>
                    <a:ext uri="{9D8B030D-6E8A-4147-A177-3AD203B41FA5}">
                      <a16:colId xmlns:a16="http://schemas.microsoft.com/office/drawing/2014/main" val="3149172715"/>
                    </a:ext>
                  </a:extLst>
                </a:gridCol>
                <a:gridCol w="2443806">
                  <a:extLst>
                    <a:ext uri="{9D8B030D-6E8A-4147-A177-3AD203B41FA5}">
                      <a16:colId xmlns:a16="http://schemas.microsoft.com/office/drawing/2014/main" val="2626555320"/>
                    </a:ext>
                  </a:extLst>
                </a:gridCol>
                <a:gridCol w="2033247">
                  <a:extLst>
                    <a:ext uri="{9D8B030D-6E8A-4147-A177-3AD203B41FA5}">
                      <a16:colId xmlns:a16="http://schemas.microsoft.com/office/drawing/2014/main" val="1468487716"/>
                    </a:ext>
                  </a:extLst>
                </a:gridCol>
                <a:gridCol w="2038134">
                  <a:extLst>
                    <a:ext uri="{9D8B030D-6E8A-4147-A177-3AD203B41FA5}">
                      <a16:colId xmlns:a16="http://schemas.microsoft.com/office/drawing/2014/main" val="358067845"/>
                    </a:ext>
                  </a:extLst>
                </a:gridCol>
                <a:gridCol w="1779091">
                  <a:extLst>
                    <a:ext uri="{9D8B030D-6E8A-4147-A177-3AD203B41FA5}">
                      <a16:colId xmlns:a16="http://schemas.microsoft.com/office/drawing/2014/main" val="2734155284"/>
                    </a:ext>
                  </a:extLst>
                </a:gridCol>
                <a:gridCol w="1779091">
                  <a:extLst>
                    <a:ext uri="{9D8B030D-6E8A-4147-A177-3AD203B41FA5}">
                      <a16:colId xmlns:a16="http://schemas.microsoft.com/office/drawing/2014/main" val="374741633"/>
                    </a:ext>
                  </a:extLst>
                </a:gridCol>
              </a:tblGrid>
              <a:tr h="31493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Objetivo político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Objetivo específico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/>
                        </a:rPr>
                        <a:t> Gasto </a:t>
                      </a:r>
                      <a:r>
                        <a:rPr lang="es-ES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Aptos Narrow"/>
                        </a:rPr>
                        <a:t>progamado</a:t>
                      </a: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Gasto seleccionado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Gasto potencial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Gasto certificado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336867"/>
                  </a:ext>
                </a:extLst>
              </a:tr>
              <a:tr h="314939"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 Una Europa más competitiva e inteligente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1.1. I+D+i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65.833.000,00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34.962.611,68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20.037.627,93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144391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1.2. Digitalización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26.311.823,00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19.878.797,99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239.580,00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1.264.588,14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305141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1.3. PYMES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21.376.356,00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30.414.146,33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2.262.267,53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873200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1.4. Capacidades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2.000.000,00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399.893,72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500.000,00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49369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1.6. STEP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46.000.000,00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27449"/>
                  </a:ext>
                </a:extLst>
              </a:tr>
              <a:tr h="314939">
                <a:tc rowSpan="7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 Una Europa más verde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2.1. Eficiencia energética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124.438.522,00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41.515.454,60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434.270,84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1.934.211,52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084999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2.2. Energías renovables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82.306.305,00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5.819.772,38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11.963.721,22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673523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2.4. Riesgos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24.241.000,00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5.133.220,15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25.330,66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983690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2.5. Agua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65.065.000,29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25.708.650,81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2.177.420,23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581151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2.6. Economía circular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19.411.000,00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28.423.248,26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485138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2.9. STEP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14.000.000,00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694141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2.10. RESTORE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3.521.411,00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1.881.797,71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640901"/>
                  </a:ext>
                </a:extLst>
              </a:tr>
              <a:tr h="314939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/>
                        </a:rPr>
                        <a:t>4. Una Europa más social e inclusiva</a:t>
                      </a:r>
                      <a:endParaRPr lang="es-ES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4.2. Educación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80.913.000,00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24.249.085,69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2.700.621,85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660684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4.5. Sanidad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141.819.804,00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176.858.825,00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97.823.737,74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966091"/>
                  </a:ext>
                </a:extLst>
              </a:tr>
              <a:tr h="3149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4.7. Vivienda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68.819.586,11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   -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040550"/>
                  </a:ext>
                </a:extLst>
              </a:tr>
              <a:tr h="5700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ES" sz="1600" b="0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ES" sz="1600" b="0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786.056.807,40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395.245.504,32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38.138.089,37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       103.225.288,29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457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89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C048779-D6B1-32F9-631A-649FA09FBF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262943"/>
              </p:ext>
            </p:extLst>
          </p:nvPr>
        </p:nvGraphicFramePr>
        <p:xfrm>
          <a:off x="967017" y="1260087"/>
          <a:ext cx="12793588" cy="5731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0">
            <a:extLst>
              <a:ext uri="{FF2B5EF4-FFF2-40B4-BE49-F238E27FC236}">
                <a16:creationId xmlns:a16="http://schemas.microsoft.com/office/drawing/2014/main" id="{10BEBD2D-78F4-615B-6623-1FEAD0C6EBD4}"/>
              </a:ext>
            </a:extLst>
          </p:cNvPr>
          <p:cNvSpPr/>
          <p:nvPr/>
        </p:nvSpPr>
        <p:spPr>
          <a:xfrm>
            <a:off x="1865518" y="206135"/>
            <a:ext cx="14275046" cy="680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350"/>
              </a:lnSpc>
            </a:pPr>
            <a:r>
              <a:rPr lang="es-ES" sz="2800" b="1" dirty="0">
                <a:solidFill>
                  <a:srgbClr val="B09C56"/>
                </a:solidFill>
                <a:latin typeface="+mj-lt"/>
              </a:rPr>
              <a:t>ANÁLISIS DE LA EJECUCIÓN DEL PROGRAMA FEDER 2021-2027 DE CLM</a:t>
            </a:r>
          </a:p>
        </p:txBody>
      </p:sp>
    </p:spTree>
    <p:extLst>
      <p:ext uri="{BB962C8B-B14F-4D97-AF65-F5344CB8AC3E}">
        <p14:creationId xmlns:p14="http://schemas.microsoft.com/office/powerpoint/2010/main" val="3426054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5"/>
          <p:cNvSpPr/>
          <p:nvPr/>
        </p:nvSpPr>
        <p:spPr>
          <a:xfrm>
            <a:off x="503448" y="4677787"/>
            <a:ext cx="4003358" cy="2717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s-ES" sz="1600" b="1" noProof="0" dirty="0">
              <a:solidFill>
                <a:schemeClr val="tx2"/>
              </a:solidFill>
              <a:cs typeface="Segoe UI Light" panose="020B0502040204020203" pitchFamily="34" charset="0"/>
            </a:endParaRPr>
          </a:p>
        </p:txBody>
      </p:sp>
      <p:sp>
        <p:nvSpPr>
          <p:cNvPr id="23" name="Text 0">
            <a:extLst>
              <a:ext uri="{FF2B5EF4-FFF2-40B4-BE49-F238E27FC236}">
                <a16:creationId xmlns:a16="http://schemas.microsoft.com/office/drawing/2014/main" id="{B84AB96B-F89D-1B0D-FEFD-2510B2339150}"/>
              </a:ext>
            </a:extLst>
          </p:cNvPr>
          <p:cNvSpPr/>
          <p:nvPr/>
        </p:nvSpPr>
        <p:spPr>
          <a:xfrm>
            <a:off x="3141976" y="1183221"/>
            <a:ext cx="7476649" cy="680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350"/>
              </a:lnSpc>
            </a:pPr>
            <a:r>
              <a:rPr lang="es-ES" sz="3600" b="1" dirty="0">
                <a:solidFill>
                  <a:srgbClr val="B09C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 DE LA EJECUCIÓN DEL PROGRAMA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A4DB02-C1E6-360D-4602-5195272F013A}"/>
              </a:ext>
            </a:extLst>
          </p:cNvPr>
          <p:cNvSpPr txBox="1"/>
          <p:nvPr/>
        </p:nvSpPr>
        <p:spPr>
          <a:xfrm>
            <a:off x="722234" y="2207941"/>
            <a:ext cx="41374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chemeClr val="accent1">
                    <a:lumMod val="75000"/>
                  </a:schemeClr>
                </a:solidFill>
              </a:rPr>
              <a:t>OBJETIVO POLÍTICO 1 – EJECUCIÓN ADECUADA</a:t>
            </a: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Evolución favorable.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Sin riesgos relevantes de ejecución.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Gasto potencialmente seleccionable: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Convocatorias ya resueltas pendientes de carga en TAREA.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Expedientes en revisión (gestor/OI).</a:t>
            </a:r>
          </a:p>
          <a:p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6910A8-B7E8-083A-FD5C-BDD29145479A}"/>
              </a:ext>
            </a:extLst>
          </p:cNvPr>
          <p:cNvSpPr txBox="1"/>
          <p:nvPr/>
        </p:nvSpPr>
        <p:spPr>
          <a:xfrm>
            <a:off x="5277922" y="2169370"/>
            <a:ext cx="4074555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s-ES" b="1" u="sng" dirty="0">
                <a:solidFill>
                  <a:schemeClr val="tx2"/>
                </a:solidFill>
                <a:cs typeface="Segoe UI Light" panose="020B0502040204020203" pitchFamily="34" charset="0"/>
              </a:rPr>
              <a:t>OBJETIVO POLÍTICO 2 – BAJO NIVEL DE EJECUCIÓN</a:t>
            </a:r>
          </a:p>
          <a:p>
            <a:pPr>
              <a:spcAft>
                <a:spcPts val="300"/>
              </a:spcAft>
            </a:pPr>
            <a:endParaRPr lang="es-ES" b="1" u="sng" dirty="0">
              <a:solidFill>
                <a:schemeClr val="tx2"/>
              </a:solidFill>
              <a:cs typeface="Segoe UI Light" panose="020B0502040204020203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cs typeface="Segoe UI Light" panose="020B0502040204020203" pitchFamily="34" charset="0"/>
              </a:rPr>
              <a:t>Nivel de ejecución insuficiente.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cs typeface="Segoe UI Light" panose="020B0502040204020203" pitchFamily="34" charset="0"/>
              </a:rPr>
              <a:t>Principales causas:</a:t>
            </a:r>
          </a:p>
          <a:p>
            <a:pPr marL="627063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cs typeface="Segoe UI Light" panose="020B0502040204020203" pitchFamily="34" charset="0"/>
              </a:rPr>
              <a:t>Competencia de fondos MRR (eficiencia energética).</a:t>
            </a:r>
          </a:p>
          <a:p>
            <a:pPr marL="627063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cs typeface="Segoe UI Light" panose="020B0502040204020203" pitchFamily="34" charset="0"/>
              </a:rPr>
              <a:t>Limitación presupuestaria.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cs typeface="Segoe UI Light" panose="020B0502040204020203" pitchFamily="34" charset="0"/>
              </a:rPr>
              <a:t>Señales de mejora:</a:t>
            </a:r>
          </a:p>
          <a:p>
            <a:pPr marL="723900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cs typeface="Segoe UI Light" panose="020B0502040204020203" pitchFamily="34" charset="0"/>
              </a:rPr>
              <a:t>Convocatoria de ayudas de la DG de la Vivienda para la mejora de la eficiencia energética en viviendas que se está resolviendo.</a:t>
            </a:r>
          </a:p>
          <a:p>
            <a:pPr marL="723900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cs typeface="Segoe UI Light" panose="020B0502040204020203" pitchFamily="34" charset="0"/>
              </a:rPr>
              <a:t>En el OE 2.5 hay varias operaciones en estudio y que previsiblemente se aprobaran en el segundo trimestre de 2026.</a:t>
            </a:r>
          </a:p>
          <a:p>
            <a:pPr marL="723900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cs typeface="Segoe UI Light" panose="020B0502040204020203" pitchFamily="34" charset="0"/>
              </a:rPr>
              <a:t>Plan de Acción Climática en centros educativos.</a:t>
            </a:r>
            <a:endParaRPr lang="es-ES" sz="1600" dirty="0">
              <a:solidFill>
                <a:schemeClr val="accent1">
                  <a:lumMod val="50000"/>
                </a:schemeClr>
              </a:solidFill>
              <a:cs typeface="Segoe UI Light" panose="020B0502040204020203" pitchFamily="34" charset="0"/>
            </a:endParaRPr>
          </a:p>
          <a:p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3138169-3FAD-A991-857E-FDAF93293F25}"/>
              </a:ext>
            </a:extLst>
          </p:cNvPr>
          <p:cNvSpPr txBox="1"/>
          <p:nvPr/>
        </p:nvSpPr>
        <p:spPr>
          <a:xfrm>
            <a:off x="10158761" y="2172471"/>
            <a:ext cx="386947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s-ES" b="1" u="sng" dirty="0">
                <a:solidFill>
                  <a:schemeClr val="tx2"/>
                </a:solidFill>
                <a:cs typeface="Segoe UI Light" panose="020B0502040204020203" pitchFamily="34" charset="0"/>
              </a:rPr>
              <a:t>OBJETIVO POLÍTICO 4 – EJECUCIÓN ADECUADA</a:t>
            </a:r>
          </a:p>
          <a:p>
            <a:pPr>
              <a:spcAft>
                <a:spcPts val="300"/>
              </a:spcAft>
            </a:pPr>
            <a:endParaRPr lang="es-E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 Light" panose="020B0502040204020203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2"/>
                </a:solidFill>
                <a:cs typeface="Segoe UI Light" panose="020B0502040204020203" pitchFamily="34" charset="0"/>
              </a:rPr>
              <a:t>Evolución favorable.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2"/>
                </a:solidFill>
                <a:cs typeface="Segoe UI Light" panose="020B0502040204020203" pitchFamily="34" charset="0"/>
              </a:rPr>
              <a:t>Sin riesgos relevantes de ejecución.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8633" y="1623536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sp>
        <p:nvSpPr>
          <p:cNvPr id="4" name="Text 1"/>
          <p:cNvSpPr/>
          <p:nvPr/>
        </p:nvSpPr>
        <p:spPr>
          <a:xfrm>
            <a:off x="6208633" y="1165679"/>
            <a:ext cx="7699534" cy="158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200"/>
              </a:lnSpc>
              <a:buNone/>
            </a:pPr>
            <a:r>
              <a:rPr lang="es-ES" sz="6600" b="1" dirty="0">
                <a:solidFill>
                  <a:srgbClr val="B09C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RETOS QUE SE PLANTEAN</a:t>
            </a:r>
          </a:p>
        </p:txBody>
      </p:sp>
      <p:sp>
        <p:nvSpPr>
          <p:cNvPr id="5" name="Text 2"/>
          <p:cNvSpPr/>
          <p:nvPr/>
        </p:nvSpPr>
        <p:spPr>
          <a:xfrm>
            <a:off x="6208633" y="368462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sp>
        <p:nvSpPr>
          <p:cNvPr id="6" name="Text 3"/>
          <p:cNvSpPr/>
          <p:nvPr/>
        </p:nvSpPr>
        <p:spPr>
          <a:xfrm>
            <a:off x="6208633" y="398180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sp>
        <p:nvSpPr>
          <p:cNvPr id="7" name="Text 4"/>
          <p:cNvSpPr/>
          <p:nvPr/>
        </p:nvSpPr>
        <p:spPr>
          <a:xfrm>
            <a:off x="6208633" y="427898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7AD2E-8F80-17AA-BBB5-BC12DD499241}"/>
              </a:ext>
            </a:extLst>
          </p:cNvPr>
          <p:cNvGrpSpPr/>
          <p:nvPr/>
        </p:nvGrpSpPr>
        <p:grpSpPr>
          <a:xfrm>
            <a:off x="6193393" y="2742009"/>
            <a:ext cx="7699534" cy="1032153"/>
            <a:chOff x="6132433" y="4576167"/>
            <a:chExt cx="7699534" cy="1032153"/>
          </a:xfrm>
        </p:grpSpPr>
        <p:sp>
          <p:nvSpPr>
            <p:cNvPr id="8" name="Shape 5"/>
            <p:cNvSpPr/>
            <p:nvPr/>
          </p:nvSpPr>
          <p:spPr>
            <a:xfrm>
              <a:off x="6132433" y="4576167"/>
              <a:ext cx="7699534" cy="1032153"/>
            </a:xfrm>
            <a:prstGeom prst="roundRect">
              <a:avLst>
                <a:gd name="adj" fmla="val 907"/>
              </a:avLst>
            </a:prstGeom>
            <a:solidFill>
              <a:srgbClr val="FFFFFF"/>
            </a:solidFill>
            <a:ln w="7620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6381274" y="4748808"/>
              <a:ext cx="3260765" cy="2867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250"/>
                </a:lnSpc>
              </a:pPr>
              <a:r>
                <a:rPr lang="es-ES" sz="2250" b="1" noProof="0" dirty="0">
                  <a:solidFill>
                    <a:srgbClr val="001C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PONER EN MARCHA LAS REPROGRAMACIONES</a:t>
              </a:r>
            </a:p>
          </p:txBody>
        </p:sp>
        <p:sp>
          <p:nvSpPr>
            <p:cNvPr id="10" name="Text 7"/>
            <p:cNvSpPr/>
            <p:nvPr/>
          </p:nvSpPr>
          <p:spPr>
            <a:xfrm>
              <a:off x="6381274" y="5114687"/>
              <a:ext cx="7354253" cy="2971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s-ES" sz="1600" dirty="0">
                  <a:solidFill>
                    <a:schemeClr val="accent1">
                      <a:lumMod val="50000"/>
                    </a:schemeClr>
                  </a:solidFill>
                </a:rPr>
                <a:t>derivadas de los cambios reglamentarios </a:t>
              </a:r>
              <a:r>
                <a:rPr lang="es-ES" sz="1600" b="1" dirty="0">
                  <a:solidFill>
                    <a:schemeClr val="accent1">
                      <a:lumMod val="50000"/>
                    </a:schemeClr>
                  </a:solidFill>
                </a:rPr>
                <a:t>priorizando vivienda</a:t>
              </a:r>
              <a:endParaRPr lang="es-ES" sz="1400" noProof="0" dirty="0">
                <a:solidFill>
                  <a:schemeClr val="accent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DC9418A-F0DD-12C2-AD15-5E73E965E360}"/>
              </a:ext>
            </a:extLst>
          </p:cNvPr>
          <p:cNvGrpSpPr/>
          <p:nvPr/>
        </p:nvGrpSpPr>
        <p:grpSpPr>
          <a:xfrm>
            <a:off x="6193393" y="3911654"/>
            <a:ext cx="7699534" cy="1237894"/>
            <a:chOff x="6132433" y="4576167"/>
            <a:chExt cx="7699534" cy="1032153"/>
          </a:xfrm>
        </p:grpSpPr>
        <p:sp>
          <p:nvSpPr>
            <p:cNvPr id="14" name="Shape 5">
              <a:extLst>
                <a:ext uri="{FF2B5EF4-FFF2-40B4-BE49-F238E27FC236}">
                  <a16:creationId xmlns:a16="http://schemas.microsoft.com/office/drawing/2014/main" id="{1E4FCDFC-6B1E-F6AB-F23E-F5DEA6F9D6D1}"/>
                </a:ext>
              </a:extLst>
            </p:cNvPr>
            <p:cNvSpPr/>
            <p:nvPr/>
          </p:nvSpPr>
          <p:spPr>
            <a:xfrm>
              <a:off x="6132433" y="4576167"/>
              <a:ext cx="7699534" cy="1032153"/>
            </a:xfrm>
            <a:prstGeom prst="roundRect">
              <a:avLst>
                <a:gd name="adj" fmla="val 907"/>
              </a:avLst>
            </a:prstGeom>
            <a:solidFill>
              <a:srgbClr val="FFFFFF"/>
            </a:solidFill>
            <a:ln w="7620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15" name="Text 6">
              <a:extLst>
                <a:ext uri="{FF2B5EF4-FFF2-40B4-BE49-F238E27FC236}">
                  <a16:creationId xmlns:a16="http://schemas.microsoft.com/office/drawing/2014/main" id="{D68C19AA-0A66-AFF2-A367-BFDC4B9A44DD}"/>
                </a:ext>
              </a:extLst>
            </p:cNvPr>
            <p:cNvSpPr/>
            <p:nvPr/>
          </p:nvSpPr>
          <p:spPr>
            <a:xfrm>
              <a:off x="6381274" y="4748808"/>
              <a:ext cx="3260765" cy="2867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250"/>
                </a:lnSpc>
              </a:pPr>
              <a:r>
                <a:rPr lang="es-ES" sz="2250" b="1" dirty="0">
                  <a:solidFill>
                    <a:srgbClr val="001C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ACTIVAR / ACELERAR GRANDES PROYECTOS</a:t>
              </a:r>
            </a:p>
          </p:txBody>
        </p:sp>
        <p:sp>
          <p:nvSpPr>
            <p:cNvPr id="16" name="Text 7">
              <a:extLst>
                <a:ext uri="{FF2B5EF4-FFF2-40B4-BE49-F238E27FC236}">
                  <a16:creationId xmlns:a16="http://schemas.microsoft.com/office/drawing/2014/main" id="{FFB28511-7BF6-5F1F-5218-B4A563849ED1}"/>
                </a:ext>
              </a:extLst>
            </p:cNvPr>
            <p:cNvSpPr/>
            <p:nvPr/>
          </p:nvSpPr>
          <p:spPr>
            <a:xfrm>
              <a:off x="6381274" y="5114687"/>
              <a:ext cx="7354253" cy="2971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accent1">
                      <a:lumMod val="50000"/>
                    </a:schemeClr>
                  </a:solidFill>
                </a:rPr>
                <a:t>Centro de Tratamiento de Residuos de Cuenca.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accent1">
                      <a:lumMod val="50000"/>
                    </a:schemeClr>
                  </a:solidFill>
                </a:rPr>
                <a:t>Campus Biosanitario de la UCLM en Ciudad Real.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7B906DF6-0072-5FEA-138F-EB96241F9230}"/>
              </a:ext>
            </a:extLst>
          </p:cNvPr>
          <p:cNvGrpSpPr/>
          <p:nvPr/>
        </p:nvGrpSpPr>
        <p:grpSpPr>
          <a:xfrm>
            <a:off x="6193393" y="5253813"/>
            <a:ext cx="7699534" cy="1237894"/>
            <a:chOff x="6132433" y="4576167"/>
            <a:chExt cx="7699534" cy="1032153"/>
          </a:xfrm>
        </p:grpSpPr>
        <p:sp>
          <p:nvSpPr>
            <p:cNvPr id="21" name="Shape 5">
              <a:extLst>
                <a:ext uri="{FF2B5EF4-FFF2-40B4-BE49-F238E27FC236}">
                  <a16:creationId xmlns:a16="http://schemas.microsoft.com/office/drawing/2014/main" id="{F419B1EB-FE2C-446C-DEDF-FAF22427E21D}"/>
                </a:ext>
              </a:extLst>
            </p:cNvPr>
            <p:cNvSpPr/>
            <p:nvPr/>
          </p:nvSpPr>
          <p:spPr>
            <a:xfrm>
              <a:off x="6132433" y="4576167"/>
              <a:ext cx="7699534" cy="1032153"/>
            </a:xfrm>
            <a:prstGeom prst="roundRect">
              <a:avLst>
                <a:gd name="adj" fmla="val 907"/>
              </a:avLst>
            </a:prstGeom>
            <a:solidFill>
              <a:srgbClr val="FFFFFF"/>
            </a:solidFill>
            <a:ln w="7620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22" name="Text 6">
              <a:extLst>
                <a:ext uri="{FF2B5EF4-FFF2-40B4-BE49-F238E27FC236}">
                  <a16:creationId xmlns:a16="http://schemas.microsoft.com/office/drawing/2014/main" id="{4344B9F6-35E7-CDB1-033A-678F171B2D4D}"/>
                </a:ext>
              </a:extLst>
            </p:cNvPr>
            <p:cNvSpPr/>
            <p:nvPr/>
          </p:nvSpPr>
          <p:spPr>
            <a:xfrm>
              <a:off x="6381274" y="4748808"/>
              <a:ext cx="3260765" cy="2867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250"/>
                </a:lnSpc>
              </a:pPr>
              <a:r>
                <a:rPr lang="es-ES" sz="2250" b="1" dirty="0">
                  <a:solidFill>
                    <a:srgbClr val="001C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MEJORAR LA EJECUCIÓN DE LA OP2 </a:t>
              </a:r>
            </a:p>
          </p:txBody>
        </p:sp>
        <p:sp>
          <p:nvSpPr>
            <p:cNvPr id="23" name="Text 7">
              <a:extLst>
                <a:ext uri="{FF2B5EF4-FFF2-40B4-BE49-F238E27FC236}">
                  <a16:creationId xmlns:a16="http://schemas.microsoft.com/office/drawing/2014/main" id="{271506C1-8B15-8B4D-0FD6-E2D01597EBE4}"/>
                </a:ext>
              </a:extLst>
            </p:cNvPr>
            <p:cNvSpPr/>
            <p:nvPr/>
          </p:nvSpPr>
          <p:spPr>
            <a:xfrm>
              <a:off x="6381274" y="5114687"/>
              <a:ext cx="7354253" cy="2971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s-ES" sz="1600" dirty="0">
                  <a:solidFill>
                    <a:schemeClr val="accent1">
                      <a:lumMod val="50000"/>
                    </a:schemeClr>
                  </a:solidFill>
                </a:rPr>
                <a:t>incentivando el gasto presupuestario, fundamentalmente inversiones que contribuyan al cambio climático y a la biodiversidad.</a:t>
              </a:r>
            </a:p>
            <a:p>
              <a:endParaRPr lang="es-ES" sz="1600" dirty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D7D0726-3D81-146B-F492-AEC38D674925}"/>
              </a:ext>
            </a:extLst>
          </p:cNvPr>
          <p:cNvGrpSpPr/>
          <p:nvPr/>
        </p:nvGrpSpPr>
        <p:grpSpPr>
          <a:xfrm>
            <a:off x="6208633" y="6622675"/>
            <a:ext cx="7699534" cy="1285161"/>
            <a:chOff x="6269593" y="6776027"/>
            <a:chExt cx="7699534" cy="1285161"/>
          </a:xfrm>
        </p:grpSpPr>
        <p:sp>
          <p:nvSpPr>
            <p:cNvPr id="25" name="Shape 5">
              <a:extLst>
                <a:ext uri="{FF2B5EF4-FFF2-40B4-BE49-F238E27FC236}">
                  <a16:creationId xmlns:a16="http://schemas.microsoft.com/office/drawing/2014/main" id="{5DEFAA02-A19A-ED81-803A-657ABF374E84}"/>
                </a:ext>
              </a:extLst>
            </p:cNvPr>
            <p:cNvSpPr/>
            <p:nvPr/>
          </p:nvSpPr>
          <p:spPr>
            <a:xfrm>
              <a:off x="6269593" y="6776027"/>
              <a:ext cx="7699534" cy="1285161"/>
            </a:xfrm>
            <a:prstGeom prst="roundRect">
              <a:avLst>
                <a:gd name="adj" fmla="val 907"/>
              </a:avLst>
            </a:prstGeom>
            <a:solidFill>
              <a:srgbClr val="FFFFFF"/>
            </a:solidFill>
            <a:ln w="7620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26" name="Text 6">
              <a:extLst>
                <a:ext uri="{FF2B5EF4-FFF2-40B4-BE49-F238E27FC236}">
                  <a16:creationId xmlns:a16="http://schemas.microsoft.com/office/drawing/2014/main" id="{B7C3E13F-AE8E-851F-C978-142BDF434A90}"/>
                </a:ext>
              </a:extLst>
            </p:cNvPr>
            <p:cNvSpPr/>
            <p:nvPr/>
          </p:nvSpPr>
          <p:spPr>
            <a:xfrm>
              <a:off x="6518434" y="6923814"/>
              <a:ext cx="3260765" cy="35698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250"/>
                </a:lnSpc>
              </a:pPr>
              <a:r>
                <a:rPr lang="es-ES" sz="2250" b="1" dirty="0">
                  <a:solidFill>
                    <a:srgbClr val="001C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NUEVA REPROGRAMACIÓN A FINALES DE AÑO</a:t>
              </a:r>
            </a:p>
          </p:txBody>
        </p:sp>
        <p:sp>
          <p:nvSpPr>
            <p:cNvPr id="27" name="Text 7">
              <a:extLst>
                <a:ext uri="{FF2B5EF4-FFF2-40B4-BE49-F238E27FC236}">
                  <a16:creationId xmlns:a16="http://schemas.microsoft.com/office/drawing/2014/main" id="{4E67863A-1CEE-538B-9D7A-2D1D797C81E8}"/>
                </a:ext>
              </a:extLst>
            </p:cNvPr>
            <p:cNvSpPr/>
            <p:nvPr/>
          </p:nvSpPr>
          <p:spPr>
            <a:xfrm>
              <a:off x="6518434" y="7237020"/>
              <a:ext cx="7354253" cy="37002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s-ES" sz="1600" dirty="0">
                  <a:solidFill>
                    <a:schemeClr val="accent1">
                      <a:lumMod val="50000"/>
                    </a:schemeClr>
                  </a:solidFill>
                </a:rPr>
                <a:t>En función de la evolución de la ejecución es posible que se plantee una reprogramación a finales de año.</a:t>
              </a:r>
            </a:p>
            <a:p>
              <a:r>
                <a:rPr lang="es-ES" sz="1600" dirty="0">
                  <a:solidFill>
                    <a:schemeClr val="accent1">
                      <a:lumMod val="50000"/>
                    </a:schemeClr>
                  </a:solidFill>
                </a:rPr>
                <a:t>Reprogramación de indicadores prevista para finales de año.</a:t>
              </a: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34AE4881-1050-9D4A-9F57-5BB55D50D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FD223125-2F0E-5266-430E-561012351066}"/>
              </a:ext>
            </a:extLst>
          </p:cNvPr>
          <p:cNvSpPr/>
          <p:nvPr/>
        </p:nvSpPr>
        <p:spPr>
          <a:xfrm>
            <a:off x="7757160" y="3886200"/>
            <a:ext cx="441960" cy="596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7A202FB-AD50-2C5C-D98B-39893E21E2AD}"/>
              </a:ext>
            </a:extLst>
          </p:cNvPr>
          <p:cNvSpPr/>
          <p:nvPr/>
        </p:nvSpPr>
        <p:spPr>
          <a:xfrm>
            <a:off x="7757160" y="5257800"/>
            <a:ext cx="441960" cy="39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9A995862-EE6B-FE93-149B-6357A357439E}"/>
              </a:ext>
            </a:extLst>
          </p:cNvPr>
          <p:cNvSpPr/>
          <p:nvPr/>
        </p:nvSpPr>
        <p:spPr>
          <a:xfrm>
            <a:off x="7700070" y="6414728"/>
            <a:ext cx="441960" cy="359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8" name="Marcador de contenido 2">
            <a:extLst>
              <a:ext uri="{FF2B5EF4-FFF2-40B4-BE49-F238E27FC236}">
                <a16:creationId xmlns:a16="http://schemas.microsoft.com/office/drawing/2014/main" id="{80776C0A-58BD-3B27-D368-2D3DAA80CB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028936"/>
              </p:ext>
            </p:extLst>
          </p:nvPr>
        </p:nvGraphicFramePr>
        <p:xfrm>
          <a:off x="903248" y="2174488"/>
          <a:ext cx="6211229" cy="5419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Marcador de contenido 2">
            <a:extLst>
              <a:ext uri="{FF2B5EF4-FFF2-40B4-BE49-F238E27FC236}">
                <a16:creationId xmlns:a16="http://schemas.microsoft.com/office/drawing/2014/main" id="{FCB57BA6-40B6-4715-DB0B-D1235213CB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1570340"/>
              </p:ext>
            </p:extLst>
          </p:nvPr>
        </p:nvGraphicFramePr>
        <p:xfrm>
          <a:off x="7757160" y="2174488"/>
          <a:ext cx="6460644" cy="5419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2BC3C98B-304C-4D65-3CDA-1AB3E14DD805}"/>
              </a:ext>
            </a:extLst>
          </p:cNvPr>
          <p:cNvSpPr txBox="1"/>
          <p:nvPr/>
        </p:nvSpPr>
        <p:spPr>
          <a:xfrm>
            <a:off x="903248" y="1170496"/>
            <a:ext cx="1290196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3200" b="1">
                <a:solidFill>
                  <a:srgbClr val="B09C56"/>
                </a:solidFill>
                <a:latin typeface="Calibri"/>
                <a:ea typeface="Calibri"/>
                <a:cs typeface="Calibri"/>
              </a:rPr>
              <a:t>Previsiones de certificación en 2026 y cumplimiento de la regla N+3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2145DF1A-215C-0304-0BC9-49631CCD5051}"/>
              </a:ext>
            </a:extLst>
          </p:cNvPr>
          <p:cNvGrpSpPr/>
          <p:nvPr/>
        </p:nvGrpSpPr>
        <p:grpSpPr>
          <a:xfrm>
            <a:off x="7778358" y="2195220"/>
            <a:ext cx="896512" cy="988933"/>
            <a:chOff x="7909293" y="2216726"/>
            <a:chExt cx="765577" cy="766829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6FF2A06-850B-6EF6-4514-EB734D741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8395" t="15589" r="3724" b="13346"/>
            <a:stretch>
              <a:fillRect/>
            </a:stretch>
          </p:blipFill>
          <p:spPr>
            <a:xfrm>
              <a:off x="8056231" y="2371691"/>
              <a:ext cx="618639" cy="611864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85C87BC8-A6F9-9808-DB43-BA2F9AD7F951}"/>
                </a:ext>
              </a:extLst>
            </p:cNvPr>
            <p:cNvSpPr/>
            <p:nvPr/>
          </p:nvSpPr>
          <p:spPr>
            <a:xfrm>
              <a:off x="7909293" y="2216726"/>
              <a:ext cx="244107" cy="545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ext 0">
            <a:extLst>
              <a:ext uri="{FF2B5EF4-FFF2-40B4-BE49-F238E27FC236}">
                <a16:creationId xmlns:a16="http://schemas.microsoft.com/office/drawing/2014/main" id="{5FD36641-FAC9-9853-6EF7-558F296F219B}"/>
              </a:ext>
            </a:extLst>
          </p:cNvPr>
          <p:cNvSpPr/>
          <p:nvPr/>
        </p:nvSpPr>
        <p:spPr>
          <a:xfrm>
            <a:off x="2033230" y="293965"/>
            <a:ext cx="12171402" cy="988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50"/>
              </a:lnSpc>
              <a:buNone/>
            </a:pPr>
            <a:r>
              <a:rPr lang="en-US" sz="5400" dirty="0">
                <a:solidFill>
                  <a:srgbClr val="B09C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CUMPLIMIENTO N+3 PARA 2026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DDE65F6-9B00-04B3-1062-C716657CFB89}"/>
              </a:ext>
            </a:extLst>
          </p:cNvPr>
          <p:cNvSpPr/>
          <p:nvPr/>
        </p:nvSpPr>
        <p:spPr>
          <a:xfrm>
            <a:off x="722233" y="2369344"/>
            <a:ext cx="13185934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6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66C6961-9A00-915D-4D09-ECA1FD951775}"/>
              </a:ext>
            </a:extLst>
          </p:cNvPr>
          <p:cNvSpPr/>
          <p:nvPr/>
        </p:nvSpPr>
        <p:spPr>
          <a:xfrm>
            <a:off x="722233" y="2807851"/>
            <a:ext cx="13185934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6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86D80479-589E-C897-5B4C-BC92E397C929}"/>
              </a:ext>
            </a:extLst>
          </p:cNvPr>
          <p:cNvSpPr/>
          <p:nvPr/>
        </p:nvSpPr>
        <p:spPr>
          <a:xfrm>
            <a:off x="8778656" y="2403693"/>
            <a:ext cx="4844058" cy="69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PREVISIÓN DE CERTIFICACIÓN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ACUMULADA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73E3F13C-B58D-A984-D7D5-0E6101F7B732}"/>
              </a:ext>
            </a:extLst>
          </p:cNvPr>
          <p:cNvSpPr/>
          <p:nvPr/>
        </p:nvSpPr>
        <p:spPr>
          <a:xfrm>
            <a:off x="8778656" y="3190513"/>
            <a:ext cx="5129511" cy="1058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de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236,41 millones de euros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gasto total que,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términos de ayuda, serían 210,98 millones de euros.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07AB4FB8-7A86-8D38-A635-4E0EF2A29E93}"/>
              </a:ext>
            </a:extLst>
          </p:cNvPr>
          <p:cNvSpPr/>
          <p:nvPr/>
        </p:nvSpPr>
        <p:spPr>
          <a:xfrm>
            <a:off x="8778656" y="4588133"/>
            <a:ext cx="4844058" cy="620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CUMPLIMIENTO N+3 2026 </a:t>
            </a:r>
          </a:p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SUPERADO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DEE0547E-CC53-EB5B-EB6D-68374AD6AA08}"/>
              </a:ext>
            </a:extLst>
          </p:cNvPr>
          <p:cNvSpPr/>
          <p:nvPr/>
        </p:nvSpPr>
        <p:spPr>
          <a:xfrm>
            <a:off x="8778657" y="5296077"/>
            <a:ext cx="5129510" cy="1058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s-ES" sz="16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Esto </a:t>
            </a:r>
            <a:r>
              <a:rPr lang="es-ES" sz="16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supondría el cumplimiento de la regla N+3</a:t>
            </a:r>
            <a:r>
              <a:rPr lang="es-ES" sz="16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que, para este ejercicio, se sitúa en 176,76 millones de euros de ayuda.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69D74CB-F285-E93B-6274-AF9C572565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45" r="48395" b="15790"/>
          <a:stretch>
            <a:fillRect/>
          </a:stretch>
        </p:blipFill>
        <p:spPr>
          <a:xfrm>
            <a:off x="7909293" y="4557349"/>
            <a:ext cx="676121" cy="62079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68B60EA-82E3-E1E0-5249-B8AA81AB0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255202"/>
              </p:ext>
            </p:extLst>
          </p:nvPr>
        </p:nvGraphicFramePr>
        <p:xfrm>
          <a:off x="722232" y="1460809"/>
          <a:ext cx="6592967" cy="5441800"/>
        </p:xfrm>
        <a:graphic>
          <a:graphicData uri="http://schemas.openxmlformats.org/drawingml/2006/table">
            <a:tbl>
              <a:tblPr/>
              <a:tblGrid>
                <a:gridCol w="1012681">
                  <a:extLst>
                    <a:ext uri="{9D8B030D-6E8A-4147-A177-3AD203B41FA5}">
                      <a16:colId xmlns:a16="http://schemas.microsoft.com/office/drawing/2014/main" val="3309296352"/>
                    </a:ext>
                  </a:extLst>
                </a:gridCol>
                <a:gridCol w="2072829">
                  <a:extLst>
                    <a:ext uri="{9D8B030D-6E8A-4147-A177-3AD203B41FA5}">
                      <a16:colId xmlns:a16="http://schemas.microsoft.com/office/drawing/2014/main" val="1013458844"/>
                    </a:ext>
                  </a:extLst>
                </a:gridCol>
                <a:gridCol w="1882950">
                  <a:extLst>
                    <a:ext uri="{9D8B030D-6E8A-4147-A177-3AD203B41FA5}">
                      <a16:colId xmlns:a16="http://schemas.microsoft.com/office/drawing/2014/main" val="3307214155"/>
                    </a:ext>
                  </a:extLst>
                </a:gridCol>
                <a:gridCol w="1624507">
                  <a:extLst>
                    <a:ext uri="{9D8B030D-6E8A-4147-A177-3AD203B41FA5}">
                      <a16:colId xmlns:a16="http://schemas.microsoft.com/office/drawing/2014/main" val="199714780"/>
                    </a:ext>
                  </a:extLst>
                </a:gridCol>
              </a:tblGrid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Prioridad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Objetivo específico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Ayuda dic-25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Ayuda dic-26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110561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P1A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1.319.625,00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054001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P1A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1.112.521,42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16.612.876,38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678434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P1C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-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13.568.850,00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707998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P2A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1.701.622,58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15.602.108,47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075831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P2A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-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10.494.615,66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545429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P2A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22.284,65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22.284,65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33838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P2A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1.915.585,45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2.322.253,99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109920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P2D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-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4.129.650,00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11932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P2E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-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3.289.305,56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375945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P4A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-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19.732.987,50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328364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P4A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86.060.433,28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123.892.093,88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483469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ES" sz="16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ES" sz="16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        90.812.447,37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 210.986.651,09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179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6117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2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9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3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5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9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2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3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5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d5059f-1a26-43c0-a3ec-217881a2d30b" xsi:nil="true"/>
    <lcf76f155ced4ddcb4097134ff3c332f xmlns="170dbcaa-3327-457a-80a4-d094efbfd94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1A1784796CD842B799C4845F680C3E" ma:contentTypeVersion="13" ma:contentTypeDescription="Crear nuevo documento." ma:contentTypeScope="" ma:versionID="89b176f18fb40d5a0c424c34c511d224">
  <xsd:schema xmlns:xsd="http://www.w3.org/2001/XMLSchema" xmlns:xs="http://www.w3.org/2001/XMLSchema" xmlns:p="http://schemas.microsoft.com/office/2006/metadata/properties" xmlns:ns2="170dbcaa-3327-457a-80a4-d094efbfd94f" xmlns:ns3="16d5059f-1a26-43c0-a3ec-217881a2d30b" targetNamespace="http://schemas.microsoft.com/office/2006/metadata/properties" ma:root="true" ma:fieldsID="ccd6ad34500b9b5778954ab668632fb4" ns2:_="" ns3:_="">
    <xsd:import namespace="170dbcaa-3327-457a-80a4-d094efbfd94f"/>
    <xsd:import namespace="16d5059f-1a26-43c0-a3ec-217881a2d3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dbcaa-3327-457a-80a4-d094efbfd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da883893-bd23-4109-b52d-68fc3a543b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059f-1a26-43c0-a3ec-217881a2d30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cc6b92b-d060-4339-806a-e45173ac7da7}" ma:internalName="TaxCatchAll" ma:showField="CatchAllData" ma:web="16d5059f-1a26-43c0-a3ec-217881a2d3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EB60F3-81AE-49A9-8E80-2BE7771ACA62}">
  <ds:schemaRefs>
    <ds:schemaRef ds:uri="170dbcaa-3327-457a-80a4-d094efbfd94f"/>
    <ds:schemaRef ds:uri="http://schemas.microsoft.com/office/2006/metadata/properties"/>
    <ds:schemaRef ds:uri="16d5059f-1a26-43c0-a3ec-217881a2d30b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848E427-40A1-460B-9D1B-16025C6C9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dbcaa-3327-457a-80a4-d094efbfd94f"/>
    <ds:schemaRef ds:uri="16d5059f-1a26-43c0-a3ec-217881a2d3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6CA1E5-7B05-463A-93E5-922FBA21EB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944</Words>
  <Application>Microsoft Office PowerPoint</Application>
  <PresentationFormat>Personalizado</PresentationFormat>
  <Paragraphs>288</Paragraphs>
  <Slides>10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11</vt:i4>
      </vt:variant>
      <vt:variant>
        <vt:lpstr>Títulos de diapositiva</vt:lpstr>
      </vt:variant>
      <vt:variant>
        <vt:i4>10</vt:i4>
      </vt:variant>
    </vt:vector>
  </HeadingPairs>
  <TitlesOfParts>
    <vt:vector size="21" baseType="lpstr">
      <vt:lpstr>1_Tema de Office</vt:lpstr>
      <vt:lpstr>2_Diseño personalizado</vt:lpstr>
      <vt:lpstr>5_Diseño personalizado</vt:lpstr>
      <vt:lpstr>6_Diseño personalizado</vt:lpstr>
      <vt:lpstr>7_Diseño personalizado</vt:lpstr>
      <vt:lpstr>Tema de Office</vt:lpstr>
      <vt:lpstr>Diseño personalizado</vt:lpstr>
      <vt:lpstr>1_Diseño personalizado</vt:lpstr>
      <vt:lpstr>3_Diseño personalizado</vt:lpstr>
      <vt:lpstr>8_Diseño personalizado</vt:lpstr>
      <vt:lpstr>4_Diseño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Gloria Rodríguez</dc:creator>
  <cp:lastModifiedBy>Mercedes Merlo Fernandez</cp:lastModifiedBy>
  <cp:revision>20</cp:revision>
  <dcterms:created xsi:type="dcterms:W3CDTF">2026-04-29T15:13:52Z</dcterms:created>
  <dcterms:modified xsi:type="dcterms:W3CDTF">2026-05-05T18:05:07Z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0x0101006D1A1784796CD842B799C4845F680C3E</vt:lpwstr>
  </property>
  <property fmtid="{D5CDD505-2E9C-101B-9397-08002B2CF9AE}" pid="3" name="MediaServiceImageTags">
    <vt:lpwstr/>
  </property>
</Properties>
</file>